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sldIdLst>
    <p:sldId id="256" r:id="rId2"/>
    <p:sldId id="257" r:id="rId3"/>
    <p:sldId id="258" r:id="rId4"/>
    <p:sldId id="275" r:id="rId5"/>
    <p:sldId id="290" r:id="rId6"/>
    <p:sldId id="283" r:id="rId7"/>
    <p:sldId id="287" r:id="rId8"/>
    <p:sldId id="259" r:id="rId9"/>
    <p:sldId id="261" r:id="rId10"/>
    <p:sldId id="264" r:id="rId11"/>
    <p:sldId id="286" r:id="rId12"/>
    <p:sldId id="288" r:id="rId13"/>
    <p:sldId id="263" r:id="rId14"/>
    <p:sldId id="276" r:id="rId15"/>
    <p:sldId id="277" r:id="rId16"/>
    <p:sldId id="278" r:id="rId17"/>
    <p:sldId id="279" r:id="rId18"/>
    <p:sldId id="280" r:id="rId19"/>
    <p:sldId id="260" r:id="rId20"/>
    <p:sldId id="284" r:id="rId21"/>
    <p:sldId id="289" r:id="rId22"/>
    <p:sldId id="265" r:id="rId23"/>
    <p:sldId id="281" r:id="rId24"/>
    <p:sldId id="266" r:id="rId25"/>
    <p:sldId id="267" r:id="rId26"/>
    <p:sldId id="268" r:id="rId27"/>
    <p:sldId id="269" r:id="rId28"/>
    <p:sldId id="270" r:id="rId29"/>
    <p:sldId id="271" r:id="rId30"/>
    <p:sldId id="272" r:id="rId31"/>
    <p:sldId id="273" r:id="rId32"/>
    <p:sldId id="274" r:id="rId33"/>
    <p:sldId id="28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42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FC6508-5AD9-7E45-B5CA-CEBD96E131A9}" type="datetimeFigureOut">
              <a:rPr lang="en-US" smtClean="0"/>
              <a:t>12/12/18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6691AC-1665-A549-98FC-AD0A92210A2D}" type="slidenum">
              <a:rPr lang="en-US" smtClean="0"/>
              <a:t>‹#›</a:t>
            </a:fld>
            <a:endParaRPr lang="en-US"/>
          </a:p>
        </p:txBody>
      </p:sp>
    </p:spTree>
    <p:extLst>
      <p:ext uri="{BB962C8B-B14F-4D97-AF65-F5344CB8AC3E}">
        <p14:creationId xmlns:p14="http://schemas.microsoft.com/office/powerpoint/2010/main" val="15490793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6691AC-1665-A549-98FC-AD0A92210A2D}" type="slidenum">
              <a:rPr lang="en-US" smtClean="0"/>
              <a:t>1</a:t>
            </a:fld>
            <a:endParaRPr lang="en-US"/>
          </a:p>
        </p:txBody>
      </p:sp>
    </p:spTree>
    <p:extLst>
      <p:ext uri="{BB962C8B-B14F-4D97-AF65-F5344CB8AC3E}">
        <p14:creationId xmlns:p14="http://schemas.microsoft.com/office/powerpoint/2010/main" val="233796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6691AC-1665-A549-98FC-AD0A92210A2D}" type="slidenum">
              <a:rPr lang="en-US" smtClean="0"/>
              <a:t>6</a:t>
            </a:fld>
            <a:endParaRPr lang="en-US"/>
          </a:p>
        </p:txBody>
      </p:sp>
    </p:spTree>
    <p:extLst>
      <p:ext uri="{BB962C8B-B14F-4D97-AF65-F5344CB8AC3E}">
        <p14:creationId xmlns:p14="http://schemas.microsoft.com/office/powerpoint/2010/main" val="2337960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6691AC-1665-A549-98FC-AD0A92210A2D}" type="slidenum">
              <a:rPr lang="en-US" smtClean="0"/>
              <a:t>20</a:t>
            </a:fld>
            <a:endParaRPr lang="en-US"/>
          </a:p>
        </p:txBody>
      </p:sp>
    </p:spTree>
    <p:extLst>
      <p:ext uri="{BB962C8B-B14F-4D97-AF65-F5344CB8AC3E}">
        <p14:creationId xmlns:p14="http://schemas.microsoft.com/office/powerpoint/2010/main" val="233796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E736FCA-8839-C647-B362-0BCA9C40E547}" type="datetimeFigureOut">
              <a:rPr lang="en-US" smtClean="0"/>
              <a:t>12/12/18</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E5278EBD-F5D2-694D-BE71-B3F6D6F3089E}"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736FCA-8839-C647-B362-0BCA9C40E547}" type="datetimeFigureOut">
              <a:rPr lang="en-US" smtClean="0"/>
              <a:t>12/12/18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78EBD-F5D2-694D-BE71-B3F6D6F3089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736FCA-8839-C647-B362-0BCA9C40E547}" type="datetimeFigureOut">
              <a:rPr lang="en-US" smtClean="0"/>
              <a:t>12/12/18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78EBD-F5D2-694D-BE71-B3F6D6F3089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736FCA-8839-C647-B362-0BCA9C40E547}" type="datetimeFigureOut">
              <a:rPr lang="en-US" smtClean="0"/>
              <a:t>12/12/18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78EBD-F5D2-694D-BE71-B3F6D6F3089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E736FCA-8839-C647-B362-0BCA9C40E547}" type="datetimeFigureOut">
              <a:rPr lang="en-US" smtClean="0"/>
              <a:t>12/12/18</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78EBD-F5D2-694D-BE71-B3F6D6F3089E}"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736FCA-8839-C647-B362-0BCA9C40E547}" type="datetimeFigureOut">
              <a:rPr lang="en-US" smtClean="0"/>
              <a:t>12/12/18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78EBD-F5D2-694D-BE71-B3F6D6F3089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736FCA-8839-C647-B362-0BCA9C40E547}" type="datetimeFigureOut">
              <a:rPr lang="en-US" smtClean="0"/>
              <a:t>12/12/18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278EBD-F5D2-694D-BE71-B3F6D6F3089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736FCA-8839-C647-B362-0BCA9C40E547}" type="datetimeFigureOut">
              <a:rPr lang="en-US" smtClean="0"/>
              <a:t>12/12/18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278EBD-F5D2-694D-BE71-B3F6D6F3089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E736FCA-8839-C647-B362-0BCA9C40E547}" type="datetimeFigureOut">
              <a:rPr lang="en-US" smtClean="0"/>
              <a:t>12/12/18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278EBD-F5D2-694D-BE71-B3F6D6F3089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736FCA-8839-C647-B362-0BCA9C40E547}" type="datetimeFigureOut">
              <a:rPr lang="en-US" smtClean="0"/>
              <a:t>12/12/18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78EBD-F5D2-694D-BE71-B3F6D6F3089E}"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7E736FCA-8839-C647-B362-0BCA9C40E547}" type="datetimeFigureOut">
              <a:rPr lang="en-US" smtClean="0"/>
              <a:t>12/12/18</a:t>
            </a:fld>
            <a:endParaRPr lang="en-US"/>
          </a:p>
        </p:txBody>
      </p:sp>
      <p:sp>
        <p:nvSpPr>
          <p:cNvPr id="7" name="Slide Number Placeholder 6"/>
          <p:cNvSpPr>
            <a:spLocks noGrp="1"/>
          </p:cNvSpPr>
          <p:nvPr>
            <p:ph type="sldNum" sz="quarter" idx="12"/>
          </p:nvPr>
        </p:nvSpPr>
        <p:spPr/>
        <p:txBody>
          <a:bodyPr/>
          <a:lstStyle/>
          <a:p>
            <a:fld id="{E5278EBD-F5D2-694D-BE71-B3F6D6F3089E}"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7E736FCA-8839-C647-B362-0BCA9C40E547}" type="datetimeFigureOut">
              <a:rPr lang="en-US" smtClean="0"/>
              <a:t>12/12/18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E5278EBD-F5D2-694D-BE71-B3F6D6F3089E}"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CTN TPM/TNC PI Subcommittee</a:t>
            </a:r>
            <a:endParaRPr lang="en-US" dirty="0"/>
          </a:p>
        </p:txBody>
      </p:sp>
      <p:sp>
        <p:nvSpPr>
          <p:cNvPr id="2" name="Title 1"/>
          <p:cNvSpPr>
            <a:spLocks noGrp="1"/>
          </p:cNvSpPr>
          <p:nvPr>
            <p:ph type="ctrTitle"/>
          </p:nvPr>
        </p:nvSpPr>
        <p:spPr/>
        <p:txBody>
          <a:bodyPr/>
          <a:lstStyle/>
          <a:p>
            <a:r>
              <a:rPr lang="en-US" dirty="0" smtClean="0"/>
              <a:t>IRR and Process Improvement</a:t>
            </a:r>
            <a:endParaRPr lang="en-US" dirty="0"/>
          </a:p>
        </p:txBody>
      </p:sp>
    </p:spTree>
    <p:extLst>
      <p:ext uri="{BB962C8B-B14F-4D97-AF65-F5344CB8AC3E}">
        <p14:creationId xmlns:p14="http://schemas.microsoft.com/office/powerpoint/2010/main" val="29363360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US" dirty="0"/>
          </a:p>
        </p:txBody>
      </p:sp>
      <p:sp>
        <p:nvSpPr>
          <p:cNvPr id="3" name="Content Placeholder 2"/>
          <p:cNvSpPr>
            <a:spLocks noGrp="1"/>
          </p:cNvSpPr>
          <p:nvPr>
            <p:ph idx="1"/>
          </p:nvPr>
        </p:nvSpPr>
        <p:spPr>
          <a:xfrm>
            <a:off x="426128" y="1635125"/>
            <a:ext cx="8229600" cy="4856163"/>
          </a:xfrm>
        </p:spPr>
        <p:txBody>
          <a:bodyPr>
            <a:normAutofit/>
          </a:bodyPr>
          <a:lstStyle/>
          <a:p>
            <a:pPr marL="0" indent="0" algn="ctr">
              <a:buNone/>
            </a:pPr>
            <a:r>
              <a:rPr lang="en-US" sz="2800" b="1" dirty="0" smtClean="0"/>
              <a:t>CDPHE Trauma Registry Inclusion Criteria</a:t>
            </a:r>
          </a:p>
          <a:p>
            <a:r>
              <a:rPr lang="en-US" sz="2800" dirty="0" smtClean="0"/>
              <a:t>Has been injured within 30 days</a:t>
            </a:r>
          </a:p>
          <a:p>
            <a:r>
              <a:rPr lang="en-US" sz="2800" dirty="0" smtClean="0"/>
              <a:t>Has diagnostic codes within the code ranges required and has a traumatic mechanism</a:t>
            </a:r>
          </a:p>
          <a:p>
            <a:r>
              <a:rPr lang="en-US" sz="2800" dirty="0" smtClean="0"/>
              <a:t>Is admitted to your facility</a:t>
            </a:r>
          </a:p>
          <a:p>
            <a:r>
              <a:rPr lang="en-US" sz="2800" dirty="0" smtClean="0"/>
              <a:t>Meets Reencounter definition 8c: </a:t>
            </a:r>
          </a:p>
          <a:p>
            <a:pPr lvl="1"/>
            <a:endParaRPr lang="en-US" sz="2400" dirty="0"/>
          </a:p>
        </p:txBody>
      </p:sp>
      <p:sp>
        <p:nvSpPr>
          <p:cNvPr id="4" name="Rectangle 3"/>
          <p:cNvSpPr/>
          <p:nvPr/>
        </p:nvSpPr>
        <p:spPr>
          <a:xfrm>
            <a:off x="190500" y="4965971"/>
            <a:ext cx="8731251" cy="1569660"/>
          </a:xfrm>
          <a:prstGeom prst="rect">
            <a:avLst/>
          </a:prstGeom>
        </p:spPr>
        <p:txBody>
          <a:bodyPr wrap="square">
            <a:spAutoFit/>
          </a:bodyPr>
          <a:lstStyle/>
          <a:p>
            <a:pPr algn="ctr"/>
            <a:r>
              <a:rPr lang="en-US" sz="2400" dirty="0" smtClean="0"/>
              <a:t>Patient </a:t>
            </a:r>
            <a:r>
              <a:rPr lang="en-US" sz="2400" dirty="0"/>
              <a:t>seen/treated/discharged from another hospital’s ED, comes to your facility and is hospitalized for a missed diagnosis, complication, failure of conservative management or iatrogenic injury. RE-ENCOUNTER</a:t>
            </a:r>
          </a:p>
        </p:txBody>
      </p:sp>
    </p:spTree>
    <p:extLst>
      <p:ext uri="{BB962C8B-B14F-4D97-AF65-F5344CB8AC3E}">
        <p14:creationId xmlns:p14="http://schemas.microsoft.com/office/powerpoint/2010/main" val="9852141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E-code</a:t>
            </a:r>
            <a:endParaRPr lang="en-US" dirty="0"/>
          </a:p>
        </p:txBody>
      </p:sp>
      <p:sp>
        <p:nvSpPr>
          <p:cNvPr id="3" name="Content Placeholder 2"/>
          <p:cNvSpPr>
            <a:spLocks noGrp="1"/>
          </p:cNvSpPr>
          <p:nvPr>
            <p:ph idx="1"/>
          </p:nvPr>
        </p:nvSpPr>
        <p:spPr>
          <a:xfrm>
            <a:off x="457200" y="1752600"/>
            <a:ext cx="8229600" cy="2685573"/>
          </a:xfrm>
        </p:spPr>
        <p:txBody>
          <a:bodyPr/>
          <a:lstStyle/>
          <a:p>
            <a:pPr marL="114300" indent="0">
              <a:buNone/>
            </a:pPr>
            <a:r>
              <a:rPr lang="en-US" dirty="0" smtClean="0">
                <a:solidFill>
                  <a:schemeClr val="tx1"/>
                </a:solidFill>
              </a:rPr>
              <a:t>What ICD 10 External Cause of Injury Code would you report?</a:t>
            </a:r>
          </a:p>
          <a:p>
            <a:pPr marL="114300" indent="0">
              <a:buNone/>
            </a:pPr>
            <a:r>
              <a:rPr lang="en-US" dirty="0" smtClean="0">
                <a:solidFill>
                  <a:schemeClr val="tx1"/>
                </a:solidFill>
              </a:rPr>
              <a:t>A. W17.89XA </a:t>
            </a:r>
          </a:p>
          <a:p>
            <a:pPr marL="114300" indent="0">
              <a:buNone/>
            </a:pPr>
            <a:r>
              <a:rPr lang="en-US" dirty="0" smtClean="0">
                <a:solidFill>
                  <a:schemeClr val="tx1"/>
                </a:solidFill>
              </a:rPr>
              <a:t>B. V80.011XD</a:t>
            </a:r>
          </a:p>
          <a:p>
            <a:pPr marL="114300" indent="0">
              <a:buNone/>
            </a:pPr>
            <a:r>
              <a:rPr lang="en-US" dirty="0" smtClean="0">
                <a:solidFill>
                  <a:schemeClr val="tx1"/>
                </a:solidFill>
              </a:rPr>
              <a:t>C. V80.918S</a:t>
            </a:r>
          </a:p>
          <a:p>
            <a:pPr marL="114300" indent="0">
              <a:buNone/>
            </a:pPr>
            <a:r>
              <a:rPr lang="en-US" dirty="0" smtClean="0">
                <a:solidFill>
                  <a:schemeClr val="tx1"/>
                </a:solidFill>
              </a:rPr>
              <a:t>D. V80.018A</a:t>
            </a:r>
          </a:p>
          <a:p>
            <a:pPr marL="114300" indent="0">
              <a:buNone/>
            </a:pPr>
            <a:endParaRPr lang="en-US" dirty="0">
              <a:solidFill>
                <a:schemeClr val="tx1"/>
              </a:solidFill>
            </a:endParaRPr>
          </a:p>
          <a:p>
            <a:pPr marL="114300" indent="0">
              <a:buNone/>
            </a:pPr>
            <a:endParaRPr lang="en-US" dirty="0" smtClean="0">
              <a:solidFill>
                <a:schemeClr val="tx1"/>
              </a:solidFill>
            </a:endParaRPr>
          </a:p>
        </p:txBody>
      </p:sp>
      <p:sp>
        <p:nvSpPr>
          <p:cNvPr id="4" name="TextBox 3"/>
          <p:cNvSpPr txBox="1"/>
          <p:nvPr/>
        </p:nvSpPr>
        <p:spPr>
          <a:xfrm>
            <a:off x="700718" y="5036743"/>
            <a:ext cx="7547312" cy="1384995"/>
          </a:xfrm>
          <a:prstGeom prst="rect">
            <a:avLst/>
          </a:prstGeom>
          <a:noFill/>
        </p:spPr>
        <p:txBody>
          <a:bodyPr wrap="square" rtlCol="0">
            <a:spAutoFit/>
          </a:bodyPr>
          <a:lstStyle/>
          <a:p>
            <a:pPr algn="ctr"/>
            <a:r>
              <a:rPr lang="en-US" sz="2800" b="1" i="1" dirty="0" smtClean="0"/>
              <a:t>D. V80.018A </a:t>
            </a:r>
            <a:r>
              <a:rPr lang="en-US" sz="2800" dirty="0" smtClean="0"/>
              <a:t>Animal rider injured by a fall from or being thrown from other animal in </a:t>
            </a:r>
            <a:r>
              <a:rPr lang="en-US" sz="2800" dirty="0" err="1" smtClean="0"/>
              <a:t>noncollision</a:t>
            </a:r>
            <a:r>
              <a:rPr lang="en-US" sz="2800" dirty="0" smtClean="0"/>
              <a:t> accident</a:t>
            </a:r>
            <a:endParaRPr lang="en-US" sz="2800" dirty="0"/>
          </a:p>
        </p:txBody>
      </p:sp>
    </p:spTree>
    <p:extLst>
      <p:ext uri="{BB962C8B-B14F-4D97-AF65-F5344CB8AC3E}">
        <p14:creationId xmlns:p14="http://schemas.microsoft.com/office/powerpoint/2010/main" val="1827978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US" dirty="0"/>
          </a:p>
        </p:txBody>
      </p:sp>
      <p:sp>
        <p:nvSpPr>
          <p:cNvPr id="3" name="Content Placeholder 2"/>
          <p:cNvSpPr>
            <a:spLocks noGrp="1"/>
          </p:cNvSpPr>
          <p:nvPr>
            <p:ph idx="1"/>
          </p:nvPr>
        </p:nvSpPr>
        <p:spPr/>
        <p:txBody>
          <a:bodyPr/>
          <a:lstStyle/>
          <a:p>
            <a:pPr marL="114300" indent="0">
              <a:buNone/>
            </a:pPr>
            <a:r>
              <a:rPr lang="en-US" dirty="0">
                <a:solidFill>
                  <a:schemeClr val="tx1"/>
                </a:solidFill>
              </a:rPr>
              <a:t>A. W17.89XA </a:t>
            </a:r>
            <a:r>
              <a:rPr lang="en-US" dirty="0" smtClean="0">
                <a:solidFill>
                  <a:schemeClr val="tx1"/>
                </a:solidFill>
              </a:rPr>
              <a:t>Fall from one level to another, initial encounter (</a:t>
            </a:r>
            <a:r>
              <a:rPr lang="en-US" b="1" dirty="0" smtClean="0">
                <a:solidFill>
                  <a:schemeClr val="tx1"/>
                </a:solidFill>
              </a:rPr>
              <a:t>Great code, but there’s a better one!</a:t>
            </a:r>
            <a:r>
              <a:rPr lang="en-US" dirty="0" smtClean="0">
                <a:solidFill>
                  <a:schemeClr val="tx1"/>
                </a:solidFill>
              </a:rPr>
              <a:t>)</a:t>
            </a:r>
            <a:endParaRPr lang="en-US" dirty="0">
              <a:solidFill>
                <a:schemeClr val="tx1"/>
              </a:solidFill>
            </a:endParaRPr>
          </a:p>
          <a:p>
            <a:pPr marL="114300" indent="0">
              <a:buNone/>
            </a:pPr>
            <a:r>
              <a:rPr lang="en-US" dirty="0">
                <a:solidFill>
                  <a:schemeClr val="tx1"/>
                </a:solidFill>
              </a:rPr>
              <a:t>B. </a:t>
            </a:r>
            <a:r>
              <a:rPr lang="en-US" dirty="0" smtClean="0">
                <a:solidFill>
                  <a:schemeClr val="tx1"/>
                </a:solidFill>
              </a:rPr>
              <a:t>V80.011XD Animal rider injured in collision with pedestrian or animal, </a:t>
            </a:r>
            <a:r>
              <a:rPr lang="en-US" b="1" i="1" dirty="0" smtClean="0">
                <a:solidFill>
                  <a:schemeClr val="tx1"/>
                </a:solidFill>
              </a:rPr>
              <a:t>subsequent encounter</a:t>
            </a:r>
            <a:endParaRPr lang="en-US" b="1" i="1" dirty="0">
              <a:solidFill>
                <a:schemeClr val="tx1"/>
              </a:solidFill>
            </a:endParaRPr>
          </a:p>
          <a:p>
            <a:pPr marL="114300" indent="0">
              <a:buNone/>
            </a:pPr>
            <a:r>
              <a:rPr lang="en-US" dirty="0">
                <a:solidFill>
                  <a:schemeClr val="tx1"/>
                </a:solidFill>
              </a:rPr>
              <a:t>C. </a:t>
            </a:r>
            <a:r>
              <a:rPr lang="en-US" dirty="0" smtClean="0">
                <a:solidFill>
                  <a:schemeClr val="tx1"/>
                </a:solidFill>
              </a:rPr>
              <a:t>V80.918S Animal rider injured in other transport accident, </a:t>
            </a:r>
            <a:r>
              <a:rPr lang="en-US" b="1" dirty="0" err="1" smtClean="0">
                <a:solidFill>
                  <a:schemeClr val="tx1"/>
                </a:solidFill>
              </a:rPr>
              <a:t>sequela</a:t>
            </a:r>
            <a:endParaRPr lang="en-US" b="1" dirty="0">
              <a:solidFill>
                <a:schemeClr val="tx1"/>
              </a:solidFill>
            </a:endParaRPr>
          </a:p>
          <a:p>
            <a:pPr marL="114300" indent="0">
              <a:buNone/>
            </a:pPr>
            <a:r>
              <a:rPr lang="en-US" b="1" dirty="0">
                <a:solidFill>
                  <a:schemeClr val="tx1"/>
                </a:solidFill>
              </a:rPr>
              <a:t>D. </a:t>
            </a:r>
            <a:r>
              <a:rPr lang="en-US" b="1" dirty="0" smtClean="0">
                <a:solidFill>
                  <a:schemeClr val="tx1"/>
                </a:solidFill>
              </a:rPr>
              <a:t>V80.018A </a:t>
            </a:r>
          </a:p>
          <a:p>
            <a:pPr marL="114300" indent="0" algn="ctr">
              <a:buNone/>
            </a:pPr>
            <a:r>
              <a:rPr lang="en-US" b="1" dirty="0" smtClean="0">
                <a:solidFill>
                  <a:schemeClr val="tx1"/>
                </a:solidFill>
              </a:rPr>
              <a:t>Pro-Tip: The 7</a:t>
            </a:r>
            <a:r>
              <a:rPr lang="en-US" b="1" baseline="30000" dirty="0" smtClean="0">
                <a:solidFill>
                  <a:schemeClr val="tx1"/>
                </a:solidFill>
              </a:rPr>
              <a:t>th</a:t>
            </a:r>
            <a:r>
              <a:rPr lang="en-US" b="1" dirty="0" smtClean="0">
                <a:solidFill>
                  <a:schemeClr val="tx1"/>
                </a:solidFill>
              </a:rPr>
              <a:t> character should be an “A” as D and S will give an NTDB error.</a:t>
            </a:r>
            <a:endParaRPr lang="en-US" b="1" dirty="0">
              <a:solidFill>
                <a:schemeClr val="tx1"/>
              </a:solidFill>
            </a:endParaRPr>
          </a:p>
          <a:p>
            <a:pPr marL="114300" indent="0">
              <a:buNone/>
            </a:pPr>
            <a:endParaRPr lang="en-US" dirty="0"/>
          </a:p>
        </p:txBody>
      </p:sp>
    </p:spTree>
    <p:extLst>
      <p:ext uri="{BB962C8B-B14F-4D97-AF65-F5344CB8AC3E}">
        <p14:creationId xmlns:p14="http://schemas.microsoft.com/office/powerpoint/2010/main" val="27774923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6128" y="3820653"/>
            <a:ext cx="8229600" cy="2246769"/>
          </a:xfrm>
          <a:prstGeom prst="rect">
            <a:avLst/>
          </a:prstGeom>
        </p:spPr>
        <p:txBody>
          <a:bodyPr wrap="square">
            <a:spAutoFit/>
          </a:bodyPr>
          <a:lstStyle/>
          <a:p>
            <a:r>
              <a:rPr lang="en-US" sz="2800" dirty="0"/>
              <a:t>Do you include the Comorbid Current smoker when abstracting this patient?</a:t>
            </a:r>
          </a:p>
          <a:p>
            <a:pPr marL="342900" lvl="0" indent="-342900">
              <a:buFont typeface="+mj-lt"/>
              <a:buAutoNum type="alphaUcPeriod"/>
            </a:pPr>
            <a:r>
              <a:rPr lang="en-US" sz="2800" dirty="0"/>
              <a:t>Yes</a:t>
            </a:r>
          </a:p>
          <a:p>
            <a:pPr marL="342900" lvl="0" indent="-342900">
              <a:buFont typeface="+mj-lt"/>
              <a:buAutoNum type="alphaUcPeriod"/>
            </a:pPr>
            <a:r>
              <a:rPr lang="en-US" sz="2800" dirty="0"/>
              <a:t>No</a:t>
            </a:r>
          </a:p>
          <a:p>
            <a:pPr marL="342900" lvl="0" indent="-342900">
              <a:buFont typeface="+mj-lt"/>
              <a:buAutoNum type="alphaUcPeriod"/>
            </a:pPr>
            <a:r>
              <a:rPr lang="en-US" sz="2800" dirty="0"/>
              <a:t>N/A</a:t>
            </a:r>
          </a:p>
        </p:txBody>
      </p:sp>
      <p:sp>
        <p:nvSpPr>
          <p:cNvPr id="5" name="Rectangle 4"/>
          <p:cNvSpPr/>
          <p:nvPr/>
        </p:nvSpPr>
        <p:spPr>
          <a:xfrm>
            <a:off x="457200" y="6035673"/>
            <a:ext cx="8229600" cy="584776"/>
          </a:xfrm>
          <a:prstGeom prst="rect">
            <a:avLst/>
          </a:prstGeom>
        </p:spPr>
        <p:txBody>
          <a:bodyPr wrap="square">
            <a:spAutoFit/>
          </a:bodyPr>
          <a:lstStyle/>
          <a:p>
            <a:pPr algn="ctr"/>
            <a:r>
              <a:rPr lang="en-US" sz="3200" b="1" i="1" dirty="0" smtClean="0"/>
              <a:t>Correct answer B: No</a:t>
            </a:r>
            <a:endParaRPr lang="en-US" sz="3200" b="1" i="1" dirty="0"/>
          </a:p>
        </p:txBody>
      </p:sp>
      <p:sp>
        <p:nvSpPr>
          <p:cNvPr id="6" name="Content Placeholder 2"/>
          <p:cNvSpPr>
            <a:spLocks noGrp="1"/>
          </p:cNvSpPr>
          <p:nvPr>
            <p:ph idx="1"/>
          </p:nvPr>
        </p:nvSpPr>
        <p:spPr>
          <a:xfrm>
            <a:off x="457200" y="1752600"/>
            <a:ext cx="8229600" cy="4373563"/>
          </a:xfrm>
        </p:spPr>
        <p:txBody>
          <a:bodyPr>
            <a:normAutofit/>
          </a:bodyPr>
          <a:lstStyle/>
          <a:p>
            <a:pPr marL="0" indent="0">
              <a:buNone/>
            </a:pPr>
            <a:r>
              <a:rPr lang="en-US" sz="2800" dirty="0"/>
              <a:t>He admits to “</a:t>
            </a:r>
            <a:r>
              <a:rPr lang="en-US" sz="2800" dirty="0" err="1"/>
              <a:t>vaping</a:t>
            </a:r>
            <a:r>
              <a:rPr lang="en-US" sz="2800" dirty="0"/>
              <a:t>” 2 times a day, 3-4 times a week.  He has been “</a:t>
            </a:r>
            <a:r>
              <a:rPr lang="en-US" sz="2800" dirty="0" err="1"/>
              <a:t>vaping</a:t>
            </a:r>
            <a:r>
              <a:rPr lang="en-US" sz="2800" dirty="0"/>
              <a:t>” for about 6 months.  Your patient also mentions he quit </a:t>
            </a:r>
            <a:r>
              <a:rPr lang="en-US" sz="2800" dirty="0" smtClean="0"/>
              <a:t>smoking cigarettes </a:t>
            </a:r>
            <a:r>
              <a:rPr lang="en-US" sz="2800" dirty="0"/>
              <a:t>13 months ago.</a:t>
            </a:r>
          </a:p>
          <a:p>
            <a:pPr marL="0" indent="0">
              <a:buNone/>
            </a:pPr>
            <a:endParaRPr lang="en-US" sz="2800" dirty="0"/>
          </a:p>
        </p:txBody>
      </p:sp>
      <p:sp>
        <p:nvSpPr>
          <p:cNvPr id="7" name="Title 6"/>
          <p:cNvSpPr>
            <a:spLocks noGrp="1"/>
          </p:cNvSpPr>
          <p:nvPr>
            <p:ph type="title"/>
          </p:nvPr>
        </p:nvSpPr>
        <p:spPr>
          <a:xfrm>
            <a:off x="426128" y="730249"/>
            <a:ext cx="8260672" cy="717549"/>
          </a:xfrm>
        </p:spPr>
        <p:txBody>
          <a:bodyPr>
            <a:normAutofit fontScale="90000"/>
          </a:bodyPr>
          <a:lstStyle/>
          <a:p>
            <a:r>
              <a:rPr lang="en-US" dirty="0"/>
              <a:t>Comorbidity/Pre-existing Conditions</a:t>
            </a:r>
            <a:br>
              <a:rPr lang="en-US" dirty="0"/>
            </a:br>
            <a:endParaRPr lang="en-US" dirty="0"/>
          </a:p>
        </p:txBody>
      </p:sp>
    </p:spTree>
    <p:extLst>
      <p:ext uri="{BB962C8B-B14F-4D97-AF65-F5344CB8AC3E}">
        <p14:creationId xmlns:p14="http://schemas.microsoft.com/office/powerpoint/2010/main" val="21561090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US" dirty="0"/>
          </a:p>
        </p:txBody>
      </p:sp>
      <p:sp>
        <p:nvSpPr>
          <p:cNvPr id="3" name="Content Placeholder 2"/>
          <p:cNvSpPr>
            <a:spLocks noGrp="1"/>
          </p:cNvSpPr>
          <p:nvPr>
            <p:ph idx="1"/>
          </p:nvPr>
        </p:nvSpPr>
        <p:spPr/>
        <p:txBody>
          <a:bodyPr>
            <a:normAutofit/>
          </a:bodyPr>
          <a:lstStyle/>
          <a:p>
            <a:r>
              <a:rPr lang="en-US" sz="3200" dirty="0" smtClean="0"/>
              <a:t>NTDB Data Dictionary:</a:t>
            </a:r>
          </a:p>
          <a:p>
            <a:pPr lvl="1"/>
            <a:r>
              <a:rPr lang="en-US" sz="2800" dirty="0" smtClean="0"/>
              <a:t>“A </a:t>
            </a:r>
            <a:r>
              <a:rPr lang="en-US" sz="2800" dirty="0"/>
              <a:t>patient who reports smoking cigarettes every day or some days within the last 12 months</a:t>
            </a:r>
            <a:r>
              <a:rPr lang="en-US" sz="2800" dirty="0" smtClean="0"/>
              <a:t>.”</a:t>
            </a:r>
          </a:p>
          <a:p>
            <a:pPr lvl="1"/>
            <a:r>
              <a:rPr lang="en-US" sz="2800" dirty="0" err="1" smtClean="0"/>
              <a:t>Vaping</a:t>
            </a:r>
            <a:r>
              <a:rPr lang="en-US" sz="2800" dirty="0" smtClean="0"/>
              <a:t> devices are not cigarettes</a:t>
            </a:r>
            <a:endParaRPr lang="en-US" sz="2800" dirty="0"/>
          </a:p>
          <a:p>
            <a:pPr lvl="1"/>
            <a:endParaRPr lang="en-US" sz="2800" dirty="0"/>
          </a:p>
        </p:txBody>
      </p:sp>
    </p:spTree>
    <p:extLst>
      <p:ext uri="{BB962C8B-B14F-4D97-AF65-F5344CB8AC3E}">
        <p14:creationId xmlns:p14="http://schemas.microsoft.com/office/powerpoint/2010/main" val="23759715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Hospital Events/Complications</a:t>
            </a:r>
            <a:endParaRPr lang="en-US" dirty="0"/>
          </a:p>
        </p:txBody>
      </p:sp>
      <p:sp>
        <p:nvSpPr>
          <p:cNvPr id="4" name="Rectangle 3"/>
          <p:cNvSpPr/>
          <p:nvPr/>
        </p:nvSpPr>
        <p:spPr>
          <a:xfrm>
            <a:off x="426128" y="1660594"/>
            <a:ext cx="8229600" cy="4708981"/>
          </a:xfrm>
          <a:prstGeom prst="rect">
            <a:avLst/>
          </a:prstGeom>
        </p:spPr>
        <p:txBody>
          <a:bodyPr wrap="square">
            <a:spAutoFit/>
          </a:bodyPr>
          <a:lstStyle/>
          <a:p>
            <a:r>
              <a:rPr lang="en-US" sz="2000" dirty="0" smtClean="0"/>
              <a:t>Initially admitted to the telemetry unit.</a:t>
            </a:r>
            <a:r>
              <a:rPr lang="en-US" sz="2000" dirty="0"/>
              <a:t> </a:t>
            </a:r>
            <a:r>
              <a:rPr lang="en-US" sz="2000" dirty="0" smtClean="0"/>
              <a:t>He </a:t>
            </a:r>
            <a:r>
              <a:rPr lang="en-US" sz="2000" dirty="0"/>
              <a:t>was non-compliant with pulmonary toilet during his initial 24 hours and despite multi-modal pain therapy and administration of oxygen on the floor, the patient continued to show signs of increased respiratory insufficiency. </a:t>
            </a:r>
            <a:endParaRPr lang="en-US" sz="2000" dirty="0" smtClean="0"/>
          </a:p>
          <a:p>
            <a:r>
              <a:rPr lang="en-US" sz="2000" dirty="0" smtClean="0"/>
              <a:t>ABG </a:t>
            </a:r>
            <a:r>
              <a:rPr lang="en-US" sz="2000" dirty="0"/>
              <a:t>indicated mild to moderate respiratory acidosis. </a:t>
            </a:r>
            <a:r>
              <a:rPr lang="en-US" sz="2000" dirty="0" smtClean="0"/>
              <a:t>Hospital day </a:t>
            </a:r>
            <a:r>
              <a:rPr lang="en-US" sz="2000" dirty="0"/>
              <a:t>#2 he developed acute respiratory distress.  The patient was intubated emergently and taken to the ICU. Following a repeat CXR the ETT was noted to be in in the proper location and a 70% pneumothorax was identified. Repeat ABG indicated severe respiratory acidosis. </a:t>
            </a:r>
            <a:endParaRPr lang="en-US" sz="2000" dirty="0" smtClean="0"/>
          </a:p>
          <a:p>
            <a:r>
              <a:rPr lang="en-US" sz="2000" dirty="0" smtClean="0"/>
              <a:t>The </a:t>
            </a:r>
            <a:r>
              <a:rPr lang="en-US" sz="2000" dirty="0"/>
              <a:t>patient had an emergent chest tube placed on the effected side.  Repeat CXR identified improvement of the PTX to 30%.  Admission day #3 ABG improved to mild respiratory acidosis, </a:t>
            </a:r>
            <a:r>
              <a:rPr lang="en-US" sz="2000" dirty="0" smtClean="0"/>
              <a:t>he was </a:t>
            </a:r>
            <a:r>
              <a:rPr lang="en-US" sz="2000" dirty="0"/>
              <a:t>weaned from ventilator and </a:t>
            </a:r>
            <a:r>
              <a:rPr lang="en-US" sz="2000" dirty="0" err="1" smtClean="0"/>
              <a:t>extubated</a:t>
            </a:r>
            <a:r>
              <a:rPr lang="en-US" sz="2000" dirty="0" smtClean="0"/>
              <a:t>.</a:t>
            </a:r>
            <a:endParaRPr lang="en-US" sz="2000" dirty="0"/>
          </a:p>
        </p:txBody>
      </p:sp>
    </p:spTree>
    <p:extLst>
      <p:ext uri="{BB962C8B-B14F-4D97-AF65-F5344CB8AC3E}">
        <p14:creationId xmlns:p14="http://schemas.microsoft.com/office/powerpoint/2010/main" val="42434853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Hospital Events/Complications</a:t>
            </a:r>
            <a:endParaRPr lang="en-US" dirty="0"/>
          </a:p>
        </p:txBody>
      </p:sp>
      <p:sp>
        <p:nvSpPr>
          <p:cNvPr id="4" name="Rectangle 3"/>
          <p:cNvSpPr/>
          <p:nvPr/>
        </p:nvSpPr>
        <p:spPr>
          <a:xfrm>
            <a:off x="457200" y="1587839"/>
            <a:ext cx="8229600" cy="3046988"/>
          </a:xfrm>
          <a:prstGeom prst="rect">
            <a:avLst/>
          </a:prstGeom>
        </p:spPr>
        <p:txBody>
          <a:bodyPr wrap="square">
            <a:spAutoFit/>
          </a:bodyPr>
          <a:lstStyle/>
          <a:p>
            <a:r>
              <a:rPr lang="en-US" sz="3200" i="1" dirty="0"/>
              <a:t>Would you report the complication of Unplanned admission to the ICU?</a:t>
            </a:r>
            <a:endParaRPr lang="en-US" sz="3200" dirty="0"/>
          </a:p>
          <a:p>
            <a:pPr marL="514350" lvl="0" indent="-514350">
              <a:buFont typeface="+mj-lt"/>
              <a:buAutoNum type="alphaUcPeriod"/>
            </a:pPr>
            <a:r>
              <a:rPr lang="en-US" sz="3200" i="1" dirty="0"/>
              <a:t>Yes</a:t>
            </a:r>
            <a:endParaRPr lang="en-US" sz="3200" dirty="0"/>
          </a:p>
          <a:p>
            <a:pPr marL="514350" lvl="0" indent="-514350">
              <a:buFont typeface="+mj-lt"/>
              <a:buAutoNum type="alphaUcPeriod"/>
            </a:pPr>
            <a:r>
              <a:rPr lang="en-US" sz="3200" i="1" dirty="0"/>
              <a:t>No</a:t>
            </a:r>
            <a:endParaRPr lang="en-US" sz="3200" dirty="0"/>
          </a:p>
          <a:p>
            <a:r>
              <a:rPr lang="en-US" sz="3200" i="1" dirty="0"/>
              <a:t> </a:t>
            </a:r>
            <a:endParaRPr lang="en-US" sz="3200" dirty="0"/>
          </a:p>
          <a:p>
            <a:r>
              <a:rPr lang="en-US" sz="3200" dirty="0" smtClean="0"/>
              <a:t> </a:t>
            </a:r>
            <a:endParaRPr lang="en-US" sz="3200" dirty="0"/>
          </a:p>
        </p:txBody>
      </p:sp>
      <p:sp>
        <p:nvSpPr>
          <p:cNvPr id="5" name="Rectangle 4"/>
          <p:cNvSpPr/>
          <p:nvPr/>
        </p:nvSpPr>
        <p:spPr>
          <a:xfrm>
            <a:off x="1241631" y="4265495"/>
            <a:ext cx="6902243" cy="584776"/>
          </a:xfrm>
          <a:prstGeom prst="rect">
            <a:avLst/>
          </a:prstGeom>
        </p:spPr>
        <p:txBody>
          <a:bodyPr wrap="square">
            <a:spAutoFit/>
          </a:bodyPr>
          <a:lstStyle/>
          <a:p>
            <a:pPr algn="ctr"/>
            <a:r>
              <a:rPr lang="en-US" sz="3200" b="1" i="1" dirty="0"/>
              <a:t>Correct Answer: </a:t>
            </a:r>
            <a:r>
              <a:rPr lang="en-US" sz="3200" b="1" i="1" dirty="0" smtClean="0"/>
              <a:t>A. Yes</a:t>
            </a:r>
            <a:endParaRPr lang="en-US" sz="3200" b="1" dirty="0"/>
          </a:p>
        </p:txBody>
      </p:sp>
    </p:spTree>
    <p:extLst>
      <p:ext uri="{BB962C8B-B14F-4D97-AF65-F5344CB8AC3E}">
        <p14:creationId xmlns:p14="http://schemas.microsoft.com/office/powerpoint/2010/main" val="3684330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Hospital events/complications</a:t>
            </a:r>
            <a:endParaRPr lang="en-US" dirty="0"/>
          </a:p>
        </p:txBody>
      </p:sp>
      <p:sp>
        <p:nvSpPr>
          <p:cNvPr id="3" name="Content Placeholder 2"/>
          <p:cNvSpPr>
            <a:spLocks noGrp="1"/>
          </p:cNvSpPr>
          <p:nvPr>
            <p:ph idx="1"/>
          </p:nvPr>
        </p:nvSpPr>
        <p:spPr>
          <a:xfrm>
            <a:off x="457200" y="1752601"/>
            <a:ext cx="8229600" cy="3295650"/>
          </a:xfrm>
        </p:spPr>
        <p:txBody>
          <a:bodyPr>
            <a:normAutofit/>
          </a:bodyPr>
          <a:lstStyle/>
          <a:p>
            <a:r>
              <a:rPr lang="en-US" dirty="0"/>
              <a:t>On HD # 3 the patient is becoming tremulous and has a moderate CIWA score.  Mild alcohol withdrawal is documented in the medical record.  Would you given this patient the “Alcohol Withdrawal syndrome” complication?</a:t>
            </a:r>
          </a:p>
          <a:p>
            <a:pPr marL="571500" lvl="0" indent="-457200">
              <a:buFont typeface="+mj-lt"/>
              <a:buAutoNum type="alphaUcPeriod"/>
            </a:pPr>
            <a:r>
              <a:rPr lang="en-US" dirty="0"/>
              <a:t>Yes</a:t>
            </a:r>
          </a:p>
          <a:p>
            <a:pPr marL="571500" lvl="0" indent="-457200">
              <a:buFont typeface="+mj-lt"/>
              <a:buAutoNum type="alphaUcPeriod"/>
            </a:pPr>
            <a:r>
              <a:rPr lang="en-US" dirty="0"/>
              <a:t>No</a:t>
            </a:r>
          </a:p>
          <a:p>
            <a:pPr marL="114300" indent="0">
              <a:buNone/>
            </a:pPr>
            <a:endParaRPr lang="en-US" dirty="0"/>
          </a:p>
        </p:txBody>
      </p:sp>
      <p:sp>
        <p:nvSpPr>
          <p:cNvPr id="6" name="Rectangle 5"/>
          <p:cNvSpPr/>
          <p:nvPr/>
        </p:nvSpPr>
        <p:spPr>
          <a:xfrm>
            <a:off x="1884495" y="4870451"/>
            <a:ext cx="4658094" cy="584776"/>
          </a:xfrm>
          <a:prstGeom prst="rect">
            <a:avLst/>
          </a:prstGeom>
        </p:spPr>
        <p:txBody>
          <a:bodyPr wrap="none">
            <a:spAutoFit/>
          </a:bodyPr>
          <a:lstStyle/>
          <a:p>
            <a:r>
              <a:rPr lang="en-US" sz="3200" b="1" i="1" dirty="0"/>
              <a:t>Correct answer:  B. No </a:t>
            </a:r>
          </a:p>
        </p:txBody>
      </p:sp>
    </p:spTree>
    <p:extLst>
      <p:ext uri="{BB962C8B-B14F-4D97-AF65-F5344CB8AC3E}">
        <p14:creationId xmlns:p14="http://schemas.microsoft.com/office/powerpoint/2010/main" val="3312734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US" dirty="0"/>
          </a:p>
        </p:txBody>
      </p:sp>
      <p:sp>
        <p:nvSpPr>
          <p:cNvPr id="3" name="Content Placeholder 2"/>
          <p:cNvSpPr>
            <a:spLocks noGrp="1"/>
          </p:cNvSpPr>
          <p:nvPr>
            <p:ph idx="1"/>
          </p:nvPr>
        </p:nvSpPr>
        <p:spPr>
          <a:xfrm>
            <a:off x="-1" y="1752600"/>
            <a:ext cx="8955091" cy="5105400"/>
          </a:xfrm>
        </p:spPr>
        <p:txBody>
          <a:bodyPr>
            <a:noAutofit/>
          </a:bodyPr>
          <a:lstStyle/>
          <a:p>
            <a:pPr marL="114300" indent="0">
              <a:buNone/>
            </a:pPr>
            <a:r>
              <a:rPr lang="en-US" sz="2200" dirty="0"/>
              <a:t>The NTDB/TQIP definition of Alcohol withdrawal syndrome is:</a:t>
            </a:r>
          </a:p>
          <a:p>
            <a:pPr marL="114300" indent="0">
              <a:buNone/>
            </a:pPr>
            <a:endParaRPr lang="en-US" sz="2200" dirty="0" smtClean="0"/>
          </a:p>
          <a:p>
            <a:pPr marL="114300" indent="0">
              <a:buNone/>
            </a:pPr>
            <a:r>
              <a:rPr lang="en-US" sz="2200" dirty="0" smtClean="0"/>
              <a:t>“Characterized </a:t>
            </a:r>
            <a:r>
              <a:rPr lang="en-US" sz="2200" dirty="0"/>
              <a:t>by tremor, sweating, anxiety, agitation, depression, nausea, and malaise.  It occurs between 6-48 hours after cessation of alcohol consumption, and when uncomplicated, abates after 2-5 days.  It may be complicated by grand mal seizures and may progress to delirium (known as delirium tremens).  Must have occurred during the patients initial stay at your hospital and documentation of alcohol withdrawal must be in the medical record</a:t>
            </a:r>
            <a:r>
              <a:rPr lang="en-US" sz="2200" dirty="0" smtClean="0"/>
              <a:t>.”</a:t>
            </a:r>
            <a:endParaRPr lang="en-US" sz="2200" dirty="0"/>
          </a:p>
          <a:p>
            <a:pPr marL="114300" indent="0">
              <a:buNone/>
            </a:pPr>
            <a:r>
              <a:rPr lang="en-US" sz="2200" dirty="0"/>
              <a:t> </a:t>
            </a:r>
          </a:p>
          <a:p>
            <a:pPr marL="114300" indent="0">
              <a:buNone/>
            </a:pPr>
            <a:r>
              <a:rPr lang="en-US" sz="2200" dirty="0"/>
              <a:t>In this case, the withdrawal symptoms occurred after 48 hours so we exclude the complication because it does not meet NTDB criteria.</a:t>
            </a:r>
          </a:p>
          <a:p>
            <a:pPr marL="114300" indent="0">
              <a:buNone/>
            </a:pPr>
            <a:endParaRPr lang="en-US" sz="2200" dirty="0"/>
          </a:p>
          <a:p>
            <a:endParaRPr lang="en-US" sz="2200" dirty="0"/>
          </a:p>
        </p:txBody>
      </p:sp>
    </p:spTree>
    <p:extLst>
      <p:ext uri="{BB962C8B-B14F-4D97-AF65-F5344CB8AC3E}">
        <p14:creationId xmlns:p14="http://schemas.microsoft.com/office/powerpoint/2010/main" val="22348950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NTDB/TQIP Personnel Explanation</a:t>
            </a:r>
            <a:endParaRPr lang="en-US" dirty="0"/>
          </a:p>
        </p:txBody>
      </p:sp>
      <p:sp>
        <p:nvSpPr>
          <p:cNvPr id="5" name="Rectangle 4"/>
          <p:cNvSpPr/>
          <p:nvPr/>
        </p:nvSpPr>
        <p:spPr>
          <a:xfrm>
            <a:off x="222250" y="1746250"/>
            <a:ext cx="8667750" cy="4832093"/>
          </a:xfrm>
          <a:prstGeom prst="rect">
            <a:avLst/>
          </a:prstGeom>
        </p:spPr>
        <p:txBody>
          <a:bodyPr wrap="square">
            <a:spAutoFit/>
          </a:bodyPr>
          <a:lstStyle/>
          <a:p>
            <a:r>
              <a:rPr lang="en-US" sz="2800" dirty="0" smtClean="0"/>
              <a:t>“If </a:t>
            </a:r>
            <a:r>
              <a:rPr lang="en-US" sz="2800" dirty="0"/>
              <a:t>the patient’s </a:t>
            </a:r>
            <a:r>
              <a:rPr lang="en-US" sz="2800" i="1" u="sng" dirty="0">
                <a:solidFill>
                  <a:srgbClr val="FF0000"/>
                </a:solidFill>
              </a:rPr>
              <a:t>symptoms appeared &gt;48 hours after cessation of alcohol consumption, then “Alcohol Withdrawal Syndrome” should not be reported to the NTDB, because it doesn’t meet the definition criteria. </a:t>
            </a:r>
            <a:r>
              <a:rPr lang="en-US" sz="2800" dirty="0"/>
              <a:t>However, if the patient’s symptoms began between 2-48 hours after the cessation of alcohol consumption and they experienced their symptoms for up to 2-5 days, then they do meet the definition criteria and “Alcohol Withdrawal Syndrome” should be reported to the NTDB</a:t>
            </a:r>
            <a:r>
              <a:rPr lang="en-US" sz="2800" dirty="0" smtClean="0"/>
              <a:t>.”</a:t>
            </a:r>
            <a:endParaRPr lang="en-US" sz="2800" dirty="0"/>
          </a:p>
        </p:txBody>
      </p:sp>
    </p:spTree>
    <p:extLst>
      <p:ext uri="{BB962C8B-B14F-4D97-AF65-F5344CB8AC3E}">
        <p14:creationId xmlns:p14="http://schemas.microsoft.com/office/powerpoint/2010/main" val="41650726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inter-rater reliability?</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smtClean="0"/>
              <a:t>It’s a way to measure how similar your review and abstraction of a record compares to another</a:t>
            </a:r>
          </a:p>
        </p:txBody>
      </p:sp>
    </p:spTree>
    <p:extLst>
      <p:ext uri="{BB962C8B-B14F-4D97-AF65-F5344CB8AC3E}">
        <p14:creationId xmlns:p14="http://schemas.microsoft.com/office/powerpoint/2010/main" val="15086845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CTN TPM/TNC PI Subcommittee</a:t>
            </a:r>
            <a:endParaRPr lang="en-US" dirty="0"/>
          </a:p>
        </p:txBody>
      </p:sp>
      <p:sp>
        <p:nvSpPr>
          <p:cNvPr id="2" name="Title 1"/>
          <p:cNvSpPr>
            <a:spLocks noGrp="1"/>
          </p:cNvSpPr>
          <p:nvPr>
            <p:ph type="ctrTitle"/>
          </p:nvPr>
        </p:nvSpPr>
        <p:spPr/>
        <p:txBody>
          <a:bodyPr/>
          <a:lstStyle/>
          <a:p>
            <a:r>
              <a:rPr lang="en-US" dirty="0" smtClean="0"/>
              <a:t>Level Iv and V Scenario</a:t>
            </a:r>
            <a:endParaRPr lang="en-US" dirty="0"/>
          </a:p>
        </p:txBody>
      </p:sp>
    </p:spTree>
    <p:extLst>
      <p:ext uri="{BB962C8B-B14F-4D97-AF65-F5344CB8AC3E}">
        <p14:creationId xmlns:p14="http://schemas.microsoft.com/office/powerpoint/2010/main" val="35565348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Ready??</a:t>
            </a:r>
            <a:endParaRPr lang="en-US" dirty="0"/>
          </a:p>
        </p:txBody>
      </p:sp>
      <p:pic>
        <p:nvPicPr>
          <p:cNvPr id="8" name="Picture 7" descr="IMG_5978.jpg"/>
          <p:cNvPicPr>
            <a:picLocks noChangeAspect="1"/>
          </p:cNvPicPr>
          <p:nvPr/>
        </p:nvPicPr>
        <p:blipFill rotWithShape="1">
          <a:blip r:embed="rId2">
            <a:extLst>
              <a:ext uri="{28A0092B-C50C-407E-A947-70E740481C1C}">
                <a14:useLocalDpi xmlns:a14="http://schemas.microsoft.com/office/drawing/2010/main" val="0"/>
              </a:ext>
            </a:extLst>
          </a:blip>
          <a:srcRect l="3170" t="14901" r="3738" b="15700"/>
          <a:stretch/>
        </p:blipFill>
        <p:spPr>
          <a:xfrm>
            <a:off x="2160544" y="1854105"/>
            <a:ext cx="4788239" cy="4759357"/>
          </a:xfrm>
          <a:prstGeom prst="rect">
            <a:avLst/>
          </a:prstGeom>
        </p:spPr>
      </p:pic>
    </p:spTree>
    <p:extLst>
      <p:ext uri="{BB962C8B-B14F-4D97-AF65-F5344CB8AC3E}">
        <p14:creationId xmlns:p14="http://schemas.microsoft.com/office/powerpoint/2010/main" val="26529253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4406"/>
            <a:ext cx="9032874" cy="755137"/>
          </a:xfrm>
        </p:spPr>
        <p:txBody>
          <a:bodyPr>
            <a:normAutofit fontScale="90000"/>
          </a:bodyPr>
          <a:lstStyle/>
          <a:p>
            <a:r>
              <a:rPr lang="en-US" dirty="0" smtClean="0"/>
              <a:t>CDPHE Trauma Data Spreadsheet Scenario</a:t>
            </a:r>
            <a:endParaRPr lang="en-US" dirty="0"/>
          </a:p>
        </p:txBody>
      </p:sp>
      <p:sp>
        <p:nvSpPr>
          <p:cNvPr id="3" name="Content Placeholder 2"/>
          <p:cNvSpPr>
            <a:spLocks noGrp="1"/>
          </p:cNvSpPr>
          <p:nvPr>
            <p:ph idx="1"/>
          </p:nvPr>
        </p:nvSpPr>
        <p:spPr>
          <a:xfrm>
            <a:off x="126999" y="1666875"/>
            <a:ext cx="8905875" cy="5191124"/>
          </a:xfrm>
        </p:spPr>
        <p:txBody>
          <a:bodyPr>
            <a:noAutofit/>
          </a:bodyPr>
          <a:lstStyle/>
          <a:p>
            <a:r>
              <a:rPr lang="en-US" dirty="0"/>
              <a:t>An 86-year-old female is brought to your facility by </a:t>
            </a:r>
            <a:r>
              <a:rPr lang="en-US" dirty="0" smtClean="0"/>
              <a:t>EMS on 9/13/18.</a:t>
            </a:r>
          </a:p>
          <a:p>
            <a:r>
              <a:rPr lang="en-US" dirty="0" smtClean="0"/>
              <a:t>She has </a:t>
            </a:r>
            <a:r>
              <a:rPr lang="en-US" dirty="0"/>
              <a:t>no eye opening, moans with painful stimuli, moves to localized pain, making her GCS total 8. </a:t>
            </a:r>
            <a:r>
              <a:rPr lang="en-US" dirty="0" smtClean="0"/>
              <a:t>She has a significant bruise on her forehead.</a:t>
            </a:r>
          </a:p>
          <a:p>
            <a:r>
              <a:rPr lang="en-US" dirty="0" smtClean="0"/>
              <a:t>Her </a:t>
            </a:r>
            <a:r>
              <a:rPr lang="en-US" dirty="0"/>
              <a:t>vitals are BP 184/102, HR 87, RR 14, SpO2 82% on a NRB mask. </a:t>
            </a:r>
            <a:endParaRPr lang="en-US" dirty="0" smtClean="0"/>
          </a:p>
          <a:p>
            <a:r>
              <a:rPr lang="en-US" dirty="0" smtClean="0"/>
              <a:t>Family reports that she fell </a:t>
            </a:r>
            <a:r>
              <a:rPr lang="en-US" dirty="0"/>
              <a:t>down the stairs, leaving a dent in the drywall where her head hit on the way down. </a:t>
            </a:r>
            <a:r>
              <a:rPr lang="en-US" dirty="0" smtClean="0"/>
              <a:t>Family found </a:t>
            </a:r>
            <a:r>
              <a:rPr lang="en-US" dirty="0"/>
              <a:t>her at the landing, unconscious. </a:t>
            </a:r>
            <a:endParaRPr lang="en-US" dirty="0" smtClean="0"/>
          </a:p>
          <a:p>
            <a:r>
              <a:rPr lang="en-US" dirty="0"/>
              <a:t>Medical history: atrial fibrillation, warfarin therapy, and has been recently diagnosed with COPD and placed on home oxygen.  </a:t>
            </a:r>
          </a:p>
          <a:p>
            <a:endParaRPr lang="en-US" dirty="0" smtClean="0"/>
          </a:p>
        </p:txBody>
      </p:sp>
    </p:spTree>
    <p:extLst>
      <p:ext uri="{BB962C8B-B14F-4D97-AF65-F5344CB8AC3E}">
        <p14:creationId xmlns:p14="http://schemas.microsoft.com/office/powerpoint/2010/main" val="19940074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Continued</a:t>
            </a:r>
            <a:endParaRPr lang="en-US" dirty="0"/>
          </a:p>
        </p:txBody>
      </p:sp>
      <p:sp>
        <p:nvSpPr>
          <p:cNvPr id="3" name="Content Placeholder 2"/>
          <p:cNvSpPr>
            <a:spLocks noGrp="1"/>
          </p:cNvSpPr>
          <p:nvPr>
            <p:ph idx="1"/>
          </p:nvPr>
        </p:nvSpPr>
        <p:spPr/>
        <p:txBody>
          <a:bodyPr/>
          <a:lstStyle/>
          <a:p>
            <a:r>
              <a:rPr lang="en-US" dirty="0"/>
              <a:t>She is intubated at your facility, chest x-ray shows 3 right sided rib fractures</a:t>
            </a:r>
            <a:r>
              <a:rPr lang="en-US" dirty="0" smtClean="0"/>
              <a:t>.</a:t>
            </a:r>
          </a:p>
          <a:p>
            <a:r>
              <a:rPr lang="en-US" dirty="0" smtClean="0"/>
              <a:t>Transferred </a:t>
            </a:r>
            <a:r>
              <a:rPr lang="en-US" dirty="0"/>
              <a:t>by helicopter to the nearest appropriate higher-level trauma center the same day because the EDMD had concern for head injury.</a:t>
            </a:r>
          </a:p>
          <a:p>
            <a:r>
              <a:rPr lang="en-US" dirty="0"/>
              <a:t>The receiving facility diagnoses a large subdural hematoma, and family decides to withdraw care rather than proceed with evacuation. She expires the following day.</a:t>
            </a:r>
          </a:p>
          <a:p>
            <a:endParaRPr lang="en-US" dirty="0"/>
          </a:p>
        </p:txBody>
      </p:sp>
    </p:spTree>
    <p:extLst>
      <p:ext uri="{BB962C8B-B14F-4D97-AF65-F5344CB8AC3E}">
        <p14:creationId xmlns:p14="http://schemas.microsoft.com/office/powerpoint/2010/main" val="365205604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Injury Description and Circumstances: Free text</a:t>
            </a:r>
            <a:endParaRPr lang="en-US" dirty="0"/>
          </a:p>
        </p:txBody>
      </p:sp>
      <p:sp>
        <p:nvSpPr>
          <p:cNvPr id="3" name="Content Placeholder 2"/>
          <p:cNvSpPr>
            <a:spLocks noGrp="1"/>
          </p:cNvSpPr>
          <p:nvPr>
            <p:ph idx="1"/>
          </p:nvPr>
        </p:nvSpPr>
        <p:spPr/>
        <p:txBody>
          <a:bodyPr>
            <a:normAutofit/>
          </a:bodyPr>
          <a:lstStyle/>
          <a:p>
            <a:pPr marL="0" indent="0">
              <a:buNone/>
            </a:pPr>
            <a:r>
              <a:rPr lang="en-US" dirty="0"/>
              <a:t>What is the best diagnosis description for this patient?</a:t>
            </a:r>
          </a:p>
          <a:p>
            <a:pPr marL="514350" lvl="0" indent="-514350">
              <a:buFont typeface="+mj-lt"/>
              <a:buAutoNum type="alphaUcPeriod"/>
            </a:pPr>
            <a:r>
              <a:rPr lang="en-US" dirty="0"/>
              <a:t>Fall</a:t>
            </a:r>
          </a:p>
          <a:p>
            <a:pPr marL="514350" lvl="0" indent="-514350">
              <a:buFont typeface="+mj-lt"/>
              <a:buAutoNum type="alphaUcPeriod"/>
            </a:pPr>
            <a:r>
              <a:rPr lang="en-US" dirty="0"/>
              <a:t>Fall down stairs with loss of consciousness. </a:t>
            </a:r>
          </a:p>
          <a:p>
            <a:pPr marL="514350" lvl="0" indent="-514350">
              <a:buFont typeface="+mj-lt"/>
              <a:buAutoNum type="alphaUcPeriod"/>
            </a:pPr>
            <a:r>
              <a:rPr lang="en-US" dirty="0"/>
              <a:t>Trauma</a:t>
            </a:r>
          </a:p>
          <a:p>
            <a:pPr marL="514350" lvl="0" indent="-514350">
              <a:buFont typeface="+mj-lt"/>
              <a:buAutoNum type="alphaUcPeriod"/>
            </a:pPr>
            <a:r>
              <a:rPr lang="en-US" dirty="0"/>
              <a:t>86-year-old female, history of </a:t>
            </a:r>
            <a:r>
              <a:rPr lang="en-US" dirty="0" err="1"/>
              <a:t>afib</a:t>
            </a:r>
            <a:r>
              <a:rPr lang="en-US" dirty="0"/>
              <a:t>, on Coumadin, and oxygen, was found at the bottom of the stairs by her family. She was intubated at our facility and transferred to a higher-level facility where she expired. </a:t>
            </a:r>
          </a:p>
          <a:p>
            <a:pPr marL="0" indent="0">
              <a:buNone/>
            </a:pPr>
            <a:endParaRPr lang="en-US" dirty="0"/>
          </a:p>
        </p:txBody>
      </p:sp>
      <p:sp>
        <p:nvSpPr>
          <p:cNvPr id="4" name="Rectangle 3"/>
          <p:cNvSpPr/>
          <p:nvPr/>
        </p:nvSpPr>
        <p:spPr>
          <a:xfrm>
            <a:off x="222927" y="5706384"/>
            <a:ext cx="9085866" cy="584776"/>
          </a:xfrm>
          <a:prstGeom prst="rect">
            <a:avLst/>
          </a:prstGeom>
        </p:spPr>
        <p:txBody>
          <a:bodyPr wrap="square">
            <a:spAutoFit/>
          </a:bodyPr>
          <a:lstStyle/>
          <a:p>
            <a:r>
              <a:rPr lang="en-US" sz="3200" b="1" i="1" dirty="0" smtClean="0"/>
              <a:t>B. Fall </a:t>
            </a:r>
            <a:r>
              <a:rPr lang="en-US" sz="3200" b="1" i="1" dirty="0"/>
              <a:t>down stairs with loss of consciousness.</a:t>
            </a:r>
          </a:p>
        </p:txBody>
      </p:sp>
    </p:spTree>
    <p:extLst>
      <p:ext uri="{BB962C8B-B14F-4D97-AF65-F5344CB8AC3E}">
        <p14:creationId xmlns:p14="http://schemas.microsoft.com/office/powerpoint/2010/main" val="2437426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US" dirty="0"/>
          </a:p>
        </p:txBody>
      </p:sp>
      <p:sp>
        <p:nvSpPr>
          <p:cNvPr id="3" name="Content Placeholder 2"/>
          <p:cNvSpPr>
            <a:spLocks noGrp="1"/>
          </p:cNvSpPr>
          <p:nvPr>
            <p:ph idx="1"/>
          </p:nvPr>
        </p:nvSpPr>
        <p:spPr>
          <a:xfrm>
            <a:off x="457200" y="2301875"/>
            <a:ext cx="8229600" cy="3824288"/>
          </a:xfrm>
        </p:spPr>
        <p:txBody>
          <a:bodyPr/>
          <a:lstStyle/>
          <a:p>
            <a:pPr marL="0" indent="0" algn="ctr">
              <a:buNone/>
            </a:pPr>
            <a:r>
              <a:rPr lang="en-US" dirty="0" smtClean="0"/>
              <a:t>Injury </a:t>
            </a:r>
            <a:r>
              <a:rPr lang="en-US" dirty="0"/>
              <a:t>descriptions should be brief, but descriptive. </a:t>
            </a:r>
          </a:p>
        </p:txBody>
      </p:sp>
    </p:spTree>
    <p:extLst>
      <p:ext uri="{BB962C8B-B14F-4D97-AF65-F5344CB8AC3E}">
        <p14:creationId xmlns:p14="http://schemas.microsoft.com/office/powerpoint/2010/main" val="15152745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 Disposition</a:t>
            </a:r>
            <a:endParaRPr lang="en-US" dirty="0"/>
          </a:p>
        </p:txBody>
      </p:sp>
      <p:sp>
        <p:nvSpPr>
          <p:cNvPr id="3" name="Content Placeholder 2"/>
          <p:cNvSpPr>
            <a:spLocks noGrp="1"/>
          </p:cNvSpPr>
          <p:nvPr>
            <p:ph idx="1"/>
          </p:nvPr>
        </p:nvSpPr>
        <p:spPr/>
        <p:txBody>
          <a:bodyPr/>
          <a:lstStyle/>
          <a:p>
            <a:pPr marL="0" indent="0">
              <a:buNone/>
            </a:pPr>
            <a:r>
              <a:rPr lang="en-US" dirty="0"/>
              <a:t>What is the ED disposition for this patient?</a:t>
            </a:r>
          </a:p>
          <a:p>
            <a:pPr marL="514350" lvl="0" indent="-514350">
              <a:buFont typeface="+mj-lt"/>
              <a:buAutoNum type="alphaUcPeriod"/>
            </a:pPr>
            <a:r>
              <a:rPr lang="en-US" dirty="0"/>
              <a:t>D</a:t>
            </a:r>
          </a:p>
          <a:p>
            <a:pPr marL="514350" lvl="0" indent="-514350">
              <a:buFont typeface="+mj-lt"/>
              <a:buAutoNum type="alphaUcPeriod"/>
            </a:pPr>
            <a:r>
              <a:rPr lang="en-US" dirty="0"/>
              <a:t>Admit</a:t>
            </a:r>
          </a:p>
          <a:p>
            <a:pPr marL="514350" lvl="0" indent="-514350">
              <a:buFont typeface="+mj-lt"/>
              <a:buAutoNum type="alphaUcPeriod"/>
            </a:pPr>
            <a:r>
              <a:rPr lang="en-US" dirty="0"/>
              <a:t>Trans</a:t>
            </a:r>
          </a:p>
          <a:p>
            <a:pPr marL="514350" lvl="0" indent="-514350">
              <a:buFont typeface="+mj-lt"/>
              <a:buAutoNum type="alphaUcPeriod"/>
            </a:pPr>
            <a:r>
              <a:rPr lang="en-US" dirty="0"/>
              <a:t>Higher level trauma center</a:t>
            </a:r>
          </a:p>
          <a:p>
            <a:pPr marL="0" indent="0">
              <a:buNone/>
            </a:pPr>
            <a:endParaRPr lang="en-US" dirty="0"/>
          </a:p>
        </p:txBody>
      </p:sp>
      <p:sp>
        <p:nvSpPr>
          <p:cNvPr id="4" name="Rectangle 3"/>
          <p:cNvSpPr/>
          <p:nvPr/>
        </p:nvSpPr>
        <p:spPr>
          <a:xfrm>
            <a:off x="848794" y="5054084"/>
            <a:ext cx="2004769" cy="646331"/>
          </a:xfrm>
          <a:prstGeom prst="rect">
            <a:avLst/>
          </a:prstGeom>
        </p:spPr>
        <p:txBody>
          <a:bodyPr wrap="none">
            <a:spAutoFit/>
          </a:bodyPr>
          <a:lstStyle/>
          <a:p>
            <a:pPr lvl="0"/>
            <a:r>
              <a:rPr lang="en-US" sz="3600" b="1" i="1" dirty="0" smtClean="0"/>
              <a:t>C. Trans</a:t>
            </a:r>
            <a:endParaRPr lang="en-US" sz="3600" b="1" i="1" dirty="0"/>
          </a:p>
        </p:txBody>
      </p:sp>
    </p:spTree>
    <p:extLst>
      <p:ext uri="{BB962C8B-B14F-4D97-AF65-F5344CB8AC3E}">
        <p14:creationId xmlns:p14="http://schemas.microsoft.com/office/powerpoint/2010/main" val="2567648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US" dirty="0"/>
          </a:p>
        </p:txBody>
      </p:sp>
      <p:sp>
        <p:nvSpPr>
          <p:cNvPr id="3" name="Content Placeholder 2"/>
          <p:cNvSpPr>
            <a:spLocks noGrp="1"/>
          </p:cNvSpPr>
          <p:nvPr>
            <p:ph idx="1"/>
          </p:nvPr>
        </p:nvSpPr>
        <p:spPr>
          <a:xfrm>
            <a:off x="457200" y="2111375"/>
            <a:ext cx="8229600" cy="4014788"/>
          </a:xfrm>
        </p:spPr>
        <p:txBody>
          <a:bodyPr/>
          <a:lstStyle/>
          <a:p>
            <a:pPr indent="-342900"/>
            <a:r>
              <a:rPr lang="en-US" dirty="0"/>
              <a:t>ED disposition should be coded from your facility. </a:t>
            </a:r>
            <a:endParaRPr lang="en-US" dirty="0" smtClean="0"/>
          </a:p>
          <a:p>
            <a:pPr indent="-342900"/>
            <a:r>
              <a:rPr lang="en-US" dirty="0" smtClean="0"/>
              <a:t>Higher </a:t>
            </a:r>
            <a:r>
              <a:rPr lang="en-US" dirty="0"/>
              <a:t>level trauma center is not a variable option, and should not be used. </a:t>
            </a:r>
          </a:p>
        </p:txBody>
      </p:sp>
    </p:spTree>
    <p:extLst>
      <p:ext uri="{BB962C8B-B14F-4D97-AF65-F5344CB8AC3E}">
        <p14:creationId xmlns:p14="http://schemas.microsoft.com/office/powerpoint/2010/main" val="27056499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575"/>
            <a:ext cx="8229600" cy="1143000"/>
          </a:xfrm>
        </p:spPr>
        <p:txBody>
          <a:bodyPr>
            <a:normAutofit fontScale="90000"/>
          </a:bodyPr>
          <a:lstStyle/>
          <a:p>
            <a:r>
              <a:rPr lang="en-US" dirty="0" smtClean="0"/>
              <a:t>Diagnosis Description: free text</a:t>
            </a:r>
            <a:endParaRPr lang="en-US" dirty="0"/>
          </a:p>
        </p:txBody>
      </p:sp>
      <p:sp>
        <p:nvSpPr>
          <p:cNvPr id="3" name="Content Placeholder 2"/>
          <p:cNvSpPr>
            <a:spLocks noGrp="1"/>
          </p:cNvSpPr>
          <p:nvPr>
            <p:ph idx="1"/>
          </p:nvPr>
        </p:nvSpPr>
        <p:spPr>
          <a:xfrm>
            <a:off x="457200" y="1555750"/>
            <a:ext cx="8229600" cy="4014788"/>
          </a:xfrm>
        </p:spPr>
        <p:txBody>
          <a:bodyPr/>
          <a:lstStyle/>
          <a:p>
            <a:pPr marL="0" indent="0">
              <a:buNone/>
            </a:pPr>
            <a:r>
              <a:rPr lang="en-US" dirty="0" smtClean="0"/>
              <a:t>What should you enter in your diagnosis description?</a:t>
            </a:r>
          </a:p>
          <a:p>
            <a:pPr marL="514350" indent="-514350">
              <a:buAutoNum type="alphaUcPeriod"/>
            </a:pPr>
            <a:r>
              <a:rPr lang="en-US" dirty="0" smtClean="0"/>
              <a:t>Fall down stairs, rib fractures</a:t>
            </a:r>
          </a:p>
          <a:p>
            <a:pPr marL="514350" indent="-514350">
              <a:buAutoNum type="alphaUcPeriod"/>
            </a:pPr>
            <a:r>
              <a:rPr lang="en-US" dirty="0" smtClean="0"/>
              <a:t>Rib Fractures, subdural hematoma, death</a:t>
            </a:r>
          </a:p>
          <a:p>
            <a:pPr marL="514350" indent="-514350">
              <a:buAutoNum type="alphaUcPeriod"/>
            </a:pPr>
            <a:r>
              <a:rPr lang="en-US" dirty="0"/>
              <a:t>Head injury with loss of consciousness, GCS 8, 3 </a:t>
            </a:r>
            <a:r>
              <a:rPr lang="en-US" dirty="0" smtClean="0"/>
              <a:t>right sided rib fractures, </a:t>
            </a:r>
            <a:r>
              <a:rPr lang="en-US" dirty="0"/>
              <a:t>bruise on </a:t>
            </a:r>
            <a:r>
              <a:rPr lang="en-US" dirty="0" smtClean="0"/>
              <a:t>forehead</a:t>
            </a:r>
          </a:p>
          <a:p>
            <a:pPr marL="514350" indent="-514350">
              <a:buAutoNum type="alphaUcPeriod"/>
            </a:pPr>
            <a:r>
              <a:rPr lang="en-US" dirty="0" smtClean="0"/>
              <a:t>Anticoagulated, COPD, Home O2, fell </a:t>
            </a:r>
            <a:endParaRPr lang="en-US" dirty="0"/>
          </a:p>
        </p:txBody>
      </p:sp>
      <p:sp>
        <p:nvSpPr>
          <p:cNvPr id="4" name="Rectangle 3"/>
          <p:cNvSpPr/>
          <p:nvPr/>
        </p:nvSpPr>
        <p:spPr>
          <a:xfrm>
            <a:off x="346075" y="4504434"/>
            <a:ext cx="8229600" cy="1077218"/>
          </a:xfrm>
          <a:prstGeom prst="rect">
            <a:avLst/>
          </a:prstGeom>
        </p:spPr>
        <p:txBody>
          <a:bodyPr wrap="square">
            <a:spAutoFit/>
          </a:bodyPr>
          <a:lstStyle/>
          <a:p>
            <a:pPr algn="ctr"/>
            <a:r>
              <a:rPr lang="en-US" sz="3200" b="1" i="1" dirty="0" smtClean="0"/>
              <a:t>C. Head </a:t>
            </a:r>
            <a:r>
              <a:rPr lang="en-US" sz="3200" b="1" i="1" dirty="0"/>
              <a:t>injury with loss of consciousness, GCS 8, 3 right sided rib fractures, bruise on forehead</a:t>
            </a:r>
          </a:p>
        </p:txBody>
      </p:sp>
    </p:spTree>
    <p:extLst>
      <p:ext uri="{BB962C8B-B14F-4D97-AF65-F5344CB8AC3E}">
        <p14:creationId xmlns:p14="http://schemas.microsoft.com/office/powerpoint/2010/main" val="1756666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US" dirty="0"/>
          </a:p>
        </p:txBody>
      </p:sp>
      <p:sp>
        <p:nvSpPr>
          <p:cNvPr id="3" name="Content Placeholder 2"/>
          <p:cNvSpPr>
            <a:spLocks noGrp="1"/>
          </p:cNvSpPr>
          <p:nvPr>
            <p:ph idx="1"/>
          </p:nvPr>
        </p:nvSpPr>
        <p:spPr>
          <a:xfrm>
            <a:off x="457200" y="1635125"/>
            <a:ext cx="8229600" cy="4794250"/>
          </a:xfrm>
        </p:spPr>
        <p:txBody>
          <a:bodyPr>
            <a:noAutofit/>
          </a:bodyPr>
          <a:lstStyle/>
          <a:p>
            <a:r>
              <a:rPr lang="en-US" sz="2600" dirty="0" smtClean="0"/>
              <a:t>CDPHE would like for you to be as descriptive as possible. </a:t>
            </a:r>
          </a:p>
          <a:p>
            <a:r>
              <a:rPr lang="en-US" sz="2600" dirty="0" smtClean="0"/>
              <a:t>The ED MD noted a suspected head injury, there is a bruise to the forehead and she is unconscious. </a:t>
            </a:r>
          </a:p>
          <a:p>
            <a:r>
              <a:rPr lang="en-US" sz="2600" dirty="0" smtClean="0"/>
              <a:t>The subdural hematoma was not diagnosed at your facility and she did not expire at your facility. The receiving trauma center will include this in their trauma registry diagnosis and outcomes sections.</a:t>
            </a:r>
          </a:p>
          <a:p>
            <a:pPr marL="0" indent="0" algn="ctr">
              <a:buNone/>
            </a:pPr>
            <a:r>
              <a:rPr lang="en-US" sz="2600" b="1" i="1" dirty="0" smtClean="0"/>
              <a:t>Pro-Tip: Avoid acronyms and use your doctors documented diagnosis.</a:t>
            </a:r>
            <a:endParaRPr lang="en-US" sz="2600" b="1" i="1" dirty="0"/>
          </a:p>
        </p:txBody>
      </p:sp>
    </p:spTree>
    <p:extLst>
      <p:ext uri="{BB962C8B-B14F-4D97-AF65-F5344CB8AC3E}">
        <p14:creationId xmlns:p14="http://schemas.microsoft.com/office/powerpoint/2010/main" val="11636812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do it?</a:t>
            </a:r>
            <a:endParaRPr lang="en-US" dirty="0"/>
          </a:p>
        </p:txBody>
      </p:sp>
      <p:sp>
        <p:nvSpPr>
          <p:cNvPr id="3" name="Content Placeholder 2"/>
          <p:cNvSpPr>
            <a:spLocks noGrp="1"/>
          </p:cNvSpPr>
          <p:nvPr>
            <p:ph idx="1"/>
          </p:nvPr>
        </p:nvSpPr>
        <p:spPr/>
        <p:txBody>
          <a:bodyPr>
            <a:normAutofit/>
          </a:bodyPr>
          <a:lstStyle/>
          <a:p>
            <a:r>
              <a:rPr lang="en-US" sz="3200" dirty="0"/>
              <a:t>Garbage in = Garbage </a:t>
            </a:r>
            <a:r>
              <a:rPr lang="en-US" sz="3200" dirty="0" smtClean="0"/>
              <a:t>out</a:t>
            </a:r>
          </a:p>
          <a:p>
            <a:r>
              <a:rPr lang="en-US" sz="3200" dirty="0"/>
              <a:t>Ensure data integrity for quality improvement and reporting </a:t>
            </a:r>
            <a:r>
              <a:rPr lang="en-US" sz="3200" dirty="0" smtClean="0"/>
              <a:t>purposes</a:t>
            </a:r>
            <a:endParaRPr lang="en-US" sz="3200" b="1" dirty="0" smtClean="0"/>
          </a:p>
          <a:p>
            <a:r>
              <a:rPr lang="en-US" sz="3200" dirty="0" smtClean="0"/>
              <a:t>ACS Deficiencies </a:t>
            </a:r>
          </a:p>
          <a:p>
            <a:r>
              <a:rPr lang="en-US" sz="3200" dirty="0" smtClean="0"/>
              <a:t>Colorado Chapter 3 requirement, State </a:t>
            </a:r>
            <a:r>
              <a:rPr lang="en-US" sz="3200" dirty="0" smtClean="0"/>
              <a:t>deficiencies</a:t>
            </a:r>
          </a:p>
          <a:p>
            <a:r>
              <a:rPr lang="en-US" sz="3200" dirty="0" smtClean="0"/>
              <a:t>Opportunity to learn from each other</a:t>
            </a:r>
            <a:endParaRPr lang="en-US" sz="3200" dirty="0" smtClean="0"/>
          </a:p>
        </p:txBody>
      </p:sp>
    </p:spTree>
    <p:extLst>
      <p:ext uri="{BB962C8B-B14F-4D97-AF65-F5344CB8AC3E}">
        <p14:creationId xmlns:p14="http://schemas.microsoft.com/office/powerpoint/2010/main" val="279336129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Transfer mode out of your facility</a:t>
            </a:r>
            <a:endParaRPr lang="en-US" dirty="0"/>
          </a:p>
        </p:txBody>
      </p:sp>
      <p:sp>
        <p:nvSpPr>
          <p:cNvPr id="3" name="Content Placeholder 2"/>
          <p:cNvSpPr>
            <a:spLocks noGrp="1"/>
          </p:cNvSpPr>
          <p:nvPr>
            <p:ph idx="1"/>
          </p:nvPr>
        </p:nvSpPr>
        <p:spPr>
          <a:xfrm>
            <a:off x="457200" y="1600200"/>
            <a:ext cx="8229600" cy="3463925"/>
          </a:xfrm>
        </p:spPr>
        <p:txBody>
          <a:bodyPr>
            <a:normAutofit/>
          </a:bodyPr>
          <a:lstStyle/>
          <a:p>
            <a:pPr marL="0" indent="0">
              <a:buNone/>
            </a:pPr>
            <a:r>
              <a:rPr lang="en-US" dirty="0" smtClean="0"/>
              <a:t>What </a:t>
            </a:r>
            <a:r>
              <a:rPr lang="en-US" dirty="0"/>
              <a:t>is the transfer mode out for this patient?</a:t>
            </a:r>
          </a:p>
          <a:p>
            <a:pPr marL="514350" lvl="0" indent="-514350">
              <a:buFont typeface="+mj-lt"/>
              <a:buAutoNum type="alphaUcPeriod"/>
            </a:pPr>
            <a:r>
              <a:rPr lang="en-US" dirty="0"/>
              <a:t>EMS</a:t>
            </a:r>
          </a:p>
          <a:p>
            <a:pPr marL="514350" lvl="0" indent="-514350">
              <a:buFont typeface="+mj-lt"/>
              <a:buAutoNum type="alphaUcPeriod"/>
            </a:pPr>
            <a:r>
              <a:rPr lang="en-US" dirty="0"/>
              <a:t>Ground</a:t>
            </a:r>
          </a:p>
          <a:p>
            <a:pPr marL="514350" lvl="0" indent="-514350">
              <a:buFont typeface="+mj-lt"/>
              <a:buAutoNum type="alphaUcPeriod"/>
            </a:pPr>
            <a:r>
              <a:rPr lang="en-US" dirty="0" smtClean="0"/>
              <a:t>NA</a:t>
            </a:r>
            <a:endParaRPr lang="en-US" dirty="0"/>
          </a:p>
          <a:p>
            <a:pPr marL="514350" lvl="0" indent="-514350">
              <a:buFont typeface="+mj-lt"/>
              <a:buAutoNum type="alphaUcPeriod"/>
            </a:pPr>
            <a:r>
              <a:rPr lang="en-US" dirty="0" err="1" smtClean="0"/>
              <a:t>Heli</a:t>
            </a:r>
            <a:endParaRPr lang="en-US" dirty="0"/>
          </a:p>
          <a:p>
            <a:endParaRPr lang="en-US" dirty="0"/>
          </a:p>
        </p:txBody>
      </p:sp>
      <p:sp>
        <p:nvSpPr>
          <p:cNvPr id="4" name="Rectangle 3"/>
          <p:cNvSpPr/>
          <p:nvPr/>
        </p:nvSpPr>
        <p:spPr>
          <a:xfrm>
            <a:off x="457200" y="5064125"/>
            <a:ext cx="8229600" cy="646331"/>
          </a:xfrm>
          <a:prstGeom prst="rect">
            <a:avLst/>
          </a:prstGeom>
        </p:spPr>
        <p:txBody>
          <a:bodyPr wrap="square">
            <a:spAutoFit/>
          </a:bodyPr>
          <a:lstStyle/>
          <a:p>
            <a:r>
              <a:rPr lang="en-US" sz="3600" b="1" i="1" dirty="0"/>
              <a:t>D. </a:t>
            </a:r>
            <a:r>
              <a:rPr lang="en-US" sz="3600" b="1" i="1" dirty="0" err="1"/>
              <a:t>Heli</a:t>
            </a:r>
            <a:r>
              <a:rPr lang="en-US" sz="3600" b="1" i="1" dirty="0"/>
              <a:t>, as she went by helicopter. </a:t>
            </a:r>
          </a:p>
        </p:txBody>
      </p:sp>
    </p:spTree>
    <p:extLst>
      <p:ext uri="{BB962C8B-B14F-4D97-AF65-F5344CB8AC3E}">
        <p14:creationId xmlns:p14="http://schemas.microsoft.com/office/powerpoint/2010/main" val="1626178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Discharge Date</a:t>
            </a:r>
            <a:endParaRPr lang="en-US" dirty="0"/>
          </a:p>
        </p:txBody>
      </p:sp>
      <p:sp>
        <p:nvSpPr>
          <p:cNvPr id="3" name="Content Placeholder 2"/>
          <p:cNvSpPr>
            <a:spLocks noGrp="1"/>
          </p:cNvSpPr>
          <p:nvPr>
            <p:ph idx="1"/>
          </p:nvPr>
        </p:nvSpPr>
        <p:spPr>
          <a:xfrm>
            <a:off x="457200" y="1600200"/>
            <a:ext cx="8229600" cy="3019425"/>
          </a:xfrm>
        </p:spPr>
        <p:txBody>
          <a:bodyPr/>
          <a:lstStyle/>
          <a:p>
            <a:pPr marL="0" indent="0">
              <a:buNone/>
            </a:pPr>
            <a:r>
              <a:rPr lang="en-US" dirty="0"/>
              <a:t>What is the Hospital Discharge Date for this patient? </a:t>
            </a:r>
          </a:p>
          <a:p>
            <a:pPr marL="514350" lvl="0" indent="-514350">
              <a:buFont typeface="+mj-lt"/>
              <a:buAutoNum type="alphaUcPeriod"/>
            </a:pPr>
            <a:r>
              <a:rPr lang="en-US" dirty="0"/>
              <a:t>September 10</a:t>
            </a:r>
            <a:r>
              <a:rPr lang="en-US" baseline="30000" dirty="0"/>
              <a:t>th</a:t>
            </a:r>
            <a:endParaRPr lang="en-US" dirty="0"/>
          </a:p>
          <a:p>
            <a:pPr marL="514350" lvl="0" indent="-514350">
              <a:buFont typeface="+mj-lt"/>
              <a:buAutoNum type="alphaUcPeriod"/>
            </a:pPr>
            <a:r>
              <a:rPr lang="en-US" dirty="0"/>
              <a:t>September 13</a:t>
            </a:r>
            <a:r>
              <a:rPr lang="en-US" baseline="30000" dirty="0"/>
              <a:t>th</a:t>
            </a:r>
            <a:endParaRPr lang="en-US" dirty="0"/>
          </a:p>
          <a:p>
            <a:pPr marL="514350" lvl="0" indent="-514350">
              <a:buFont typeface="+mj-lt"/>
              <a:buAutoNum type="alphaUcPeriod"/>
            </a:pPr>
            <a:r>
              <a:rPr lang="en-US" dirty="0"/>
              <a:t>Na</a:t>
            </a:r>
          </a:p>
          <a:p>
            <a:endParaRPr lang="en-US" dirty="0"/>
          </a:p>
        </p:txBody>
      </p:sp>
      <p:sp>
        <p:nvSpPr>
          <p:cNvPr id="4" name="Rectangle 3"/>
          <p:cNvSpPr/>
          <p:nvPr/>
        </p:nvSpPr>
        <p:spPr>
          <a:xfrm>
            <a:off x="457200" y="3667125"/>
            <a:ext cx="8229600" cy="2554545"/>
          </a:xfrm>
          <a:prstGeom prst="rect">
            <a:avLst/>
          </a:prstGeom>
        </p:spPr>
        <p:txBody>
          <a:bodyPr wrap="square">
            <a:spAutoFit/>
          </a:bodyPr>
          <a:lstStyle/>
          <a:p>
            <a:pPr algn="ctr"/>
            <a:r>
              <a:rPr lang="en-US" sz="3200" b="1" i="1" dirty="0"/>
              <a:t>B</a:t>
            </a:r>
            <a:r>
              <a:rPr lang="en-US" sz="3200" b="1" i="1" dirty="0" smtClean="0"/>
              <a:t>. September 13</a:t>
            </a:r>
            <a:r>
              <a:rPr lang="en-US" sz="3200" b="1" i="1" baseline="30000" dirty="0" smtClean="0"/>
              <a:t>th</a:t>
            </a:r>
            <a:r>
              <a:rPr lang="en-US" sz="3200" b="1" i="1" dirty="0"/>
              <a:t>:</a:t>
            </a:r>
            <a:r>
              <a:rPr lang="en-US" sz="3200" b="1" i="1" dirty="0" smtClean="0"/>
              <a:t> Although the patient was discharged from the ED, CDPHE would like for you to use this as the discharge date as there is no field for ED discharge date.</a:t>
            </a:r>
            <a:endParaRPr lang="en-US" sz="3200" b="1" i="1" dirty="0"/>
          </a:p>
        </p:txBody>
      </p:sp>
    </p:spTree>
    <p:extLst>
      <p:ext uri="{BB962C8B-B14F-4D97-AF65-F5344CB8AC3E}">
        <p14:creationId xmlns:p14="http://schemas.microsoft.com/office/powerpoint/2010/main" val="379805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Improvement</a:t>
            </a:r>
            <a:endParaRPr lang="en-US" dirty="0"/>
          </a:p>
        </p:txBody>
      </p:sp>
      <p:sp>
        <p:nvSpPr>
          <p:cNvPr id="3" name="Content Placeholder 2"/>
          <p:cNvSpPr>
            <a:spLocks noGrp="1"/>
          </p:cNvSpPr>
          <p:nvPr>
            <p:ph idx="1"/>
          </p:nvPr>
        </p:nvSpPr>
        <p:spPr>
          <a:xfrm>
            <a:off x="457200" y="1889124"/>
            <a:ext cx="8229600" cy="4556125"/>
          </a:xfrm>
        </p:spPr>
        <p:txBody>
          <a:bodyPr>
            <a:normAutofit/>
          </a:bodyPr>
          <a:lstStyle/>
          <a:p>
            <a:pPr marL="0" indent="0">
              <a:buNone/>
            </a:pPr>
            <a:r>
              <a:rPr lang="en-US" dirty="0" smtClean="0"/>
              <a:t>What should you do for PI on this case?</a:t>
            </a:r>
          </a:p>
          <a:p>
            <a:r>
              <a:rPr lang="en-US" dirty="0" smtClean="0"/>
              <a:t>Retrieve DC summary or death note from receiving hospital</a:t>
            </a:r>
          </a:p>
          <a:p>
            <a:r>
              <a:rPr lang="en-US" dirty="0" smtClean="0"/>
              <a:t>Ask the receiving center if there were any opportunities for improvement identified</a:t>
            </a:r>
          </a:p>
          <a:p>
            <a:r>
              <a:rPr lang="en-US" dirty="0" smtClean="0"/>
              <a:t>Review the transfer out and DC summary with the Trauma Medical Director for any opportunities for improvement and document the review and compliance to protocols</a:t>
            </a:r>
          </a:p>
          <a:p>
            <a:r>
              <a:rPr lang="en-US" dirty="0" smtClean="0"/>
              <a:t>Follow up on any opportunities for improvement and document all action items</a:t>
            </a:r>
            <a:endParaRPr lang="en-US" dirty="0"/>
          </a:p>
        </p:txBody>
      </p:sp>
    </p:spTree>
    <p:extLst>
      <p:ext uri="{BB962C8B-B14F-4D97-AF65-F5344CB8AC3E}">
        <p14:creationId xmlns:p14="http://schemas.microsoft.com/office/powerpoint/2010/main" val="201347608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TNC/TPM PI Committee Thanks you!</a:t>
            </a:r>
            <a:endParaRPr lang="en-US" dirty="0"/>
          </a:p>
        </p:txBody>
      </p:sp>
      <p:pic>
        <p:nvPicPr>
          <p:cNvPr id="4" name="Picture 3" descr="IMG_588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1128" y="1866968"/>
            <a:ext cx="4757444" cy="4757444"/>
          </a:xfrm>
          <a:prstGeom prst="rect">
            <a:avLst/>
          </a:prstGeom>
        </p:spPr>
      </p:pic>
    </p:spTree>
    <p:extLst>
      <p:ext uri="{BB962C8B-B14F-4D97-AF65-F5344CB8AC3E}">
        <p14:creationId xmlns:p14="http://schemas.microsoft.com/office/powerpoint/2010/main" val="42045715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we do it?</a:t>
            </a:r>
            <a:endParaRPr lang="en-US" dirty="0"/>
          </a:p>
        </p:txBody>
      </p:sp>
      <p:sp>
        <p:nvSpPr>
          <p:cNvPr id="3" name="Content Placeholder 2"/>
          <p:cNvSpPr>
            <a:spLocks noGrp="1"/>
          </p:cNvSpPr>
          <p:nvPr>
            <p:ph idx="1"/>
          </p:nvPr>
        </p:nvSpPr>
        <p:spPr/>
        <p:txBody>
          <a:bodyPr>
            <a:normAutofit/>
          </a:bodyPr>
          <a:lstStyle/>
          <a:p>
            <a:r>
              <a:rPr lang="en-US" sz="3200" dirty="0"/>
              <a:t>According to the </a:t>
            </a:r>
            <a:r>
              <a:rPr lang="en-US" sz="3200" dirty="0" smtClean="0"/>
              <a:t>ACS Orange </a:t>
            </a:r>
            <a:r>
              <a:rPr lang="en-US" sz="3200" dirty="0"/>
              <a:t>Book, Chapter 15: “One approach is to re-abstract 5 to 10% of patient records</a:t>
            </a:r>
            <a:r>
              <a:rPr lang="en-US" sz="3200" dirty="0" smtClean="0"/>
              <a:t>.”</a:t>
            </a:r>
          </a:p>
          <a:p>
            <a:r>
              <a:rPr lang="en-US" sz="3200" dirty="0" smtClean="0"/>
              <a:t>Reports from your registry</a:t>
            </a:r>
          </a:p>
          <a:p>
            <a:r>
              <a:rPr lang="en-US" sz="3200" dirty="0" smtClean="0"/>
              <a:t>Chart review via performance improvement process</a:t>
            </a:r>
          </a:p>
          <a:p>
            <a:r>
              <a:rPr lang="en-US" sz="3200" dirty="0" smtClean="0"/>
              <a:t>Reviewing failed records on state and NTDB upload</a:t>
            </a:r>
            <a:endParaRPr lang="en-US" sz="3200" dirty="0"/>
          </a:p>
        </p:txBody>
      </p:sp>
    </p:spTree>
    <p:extLst>
      <p:ext uri="{BB962C8B-B14F-4D97-AF65-F5344CB8AC3E}">
        <p14:creationId xmlns:p14="http://schemas.microsoft.com/office/powerpoint/2010/main" val="40210189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r>
              <a:rPr lang="mr-IN" dirty="0" smtClean="0"/>
              <a:t>…</a:t>
            </a:r>
            <a:r>
              <a:rPr lang="en-US" dirty="0" smtClean="0"/>
              <a:t>.. What fields?	</a:t>
            </a:r>
            <a:endParaRPr lang="en-US" dirty="0"/>
          </a:p>
        </p:txBody>
      </p:sp>
      <p:sp>
        <p:nvSpPr>
          <p:cNvPr id="3" name="Content Placeholder 2"/>
          <p:cNvSpPr>
            <a:spLocks noGrp="1"/>
          </p:cNvSpPr>
          <p:nvPr>
            <p:ph idx="1"/>
          </p:nvPr>
        </p:nvSpPr>
        <p:spPr/>
        <p:txBody>
          <a:bodyPr/>
          <a:lstStyle/>
          <a:p>
            <a:pPr marL="114300" indent="0">
              <a:buNone/>
            </a:pPr>
            <a:r>
              <a:rPr lang="en-US" dirty="0" smtClean="0"/>
              <a:t>Not all fields need to be included in IRR!</a:t>
            </a:r>
          </a:p>
          <a:p>
            <a:pPr marL="114300" indent="0">
              <a:buNone/>
            </a:pPr>
            <a:r>
              <a:rPr lang="en-US" dirty="0" smtClean="0"/>
              <a:t>Variables can change as definitions change</a:t>
            </a:r>
          </a:p>
          <a:p>
            <a:pPr marL="114300" indent="0">
              <a:buNone/>
            </a:pPr>
            <a:r>
              <a:rPr lang="en-US" dirty="0" smtClean="0"/>
              <a:t>Develop a policy and procedure</a:t>
            </a:r>
          </a:p>
          <a:p>
            <a:pPr marL="114300" indent="0">
              <a:buNone/>
            </a:pPr>
            <a:r>
              <a:rPr lang="en-US" dirty="0" smtClean="0"/>
              <a:t>TQIP/NTDB Recommendations:</a:t>
            </a:r>
          </a:p>
          <a:p>
            <a:r>
              <a:rPr lang="en-US" dirty="0" smtClean="0"/>
              <a:t>TQIP Process Measures </a:t>
            </a:r>
          </a:p>
          <a:p>
            <a:r>
              <a:rPr lang="en-US" dirty="0" smtClean="0"/>
              <a:t>Diagnosis codes</a:t>
            </a:r>
          </a:p>
          <a:p>
            <a:r>
              <a:rPr lang="en-US" dirty="0" smtClean="0"/>
              <a:t>Procedure Codes</a:t>
            </a:r>
          </a:p>
          <a:p>
            <a:r>
              <a:rPr lang="en-US" dirty="0"/>
              <a:t>Low volume (</a:t>
            </a:r>
            <a:r>
              <a:rPr lang="en-US" dirty="0" err="1"/>
              <a:t>ie</a:t>
            </a:r>
            <a:r>
              <a:rPr lang="en-US" dirty="0"/>
              <a:t> Wing transport)</a:t>
            </a:r>
          </a:p>
          <a:p>
            <a:r>
              <a:rPr lang="en-US" dirty="0"/>
              <a:t>High ISS with no </a:t>
            </a:r>
            <a:r>
              <a:rPr lang="en-US" dirty="0" smtClean="0"/>
              <a:t>complications</a:t>
            </a:r>
          </a:p>
          <a:p>
            <a:endParaRPr lang="en-US" dirty="0" smtClean="0"/>
          </a:p>
          <a:p>
            <a:endParaRPr lang="en-US" dirty="0"/>
          </a:p>
        </p:txBody>
      </p:sp>
    </p:spTree>
    <p:extLst>
      <p:ext uri="{BB962C8B-B14F-4D97-AF65-F5344CB8AC3E}">
        <p14:creationId xmlns:p14="http://schemas.microsoft.com/office/powerpoint/2010/main" val="22915951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CTN TPM/TNC PI Subcommittee</a:t>
            </a:r>
            <a:endParaRPr lang="en-US" dirty="0"/>
          </a:p>
        </p:txBody>
      </p:sp>
      <p:sp>
        <p:nvSpPr>
          <p:cNvPr id="2" name="Title 1"/>
          <p:cNvSpPr>
            <a:spLocks noGrp="1"/>
          </p:cNvSpPr>
          <p:nvPr>
            <p:ph type="ctrTitle"/>
          </p:nvPr>
        </p:nvSpPr>
        <p:spPr>
          <a:xfrm>
            <a:off x="750688" y="3256231"/>
            <a:ext cx="6629400" cy="1219201"/>
          </a:xfrm>
        </p:spPr>
        <p:txBody>
          <a:bodyPr/>
          <a:lstStyle/>
          <a:p>
            <a:r>
              <a:rPr lang="en-US" dirty="0" smtClean="0"/>
              <a:t>Level I-III Scenario</a:t>
            </a:r>
            <a:endParaRPr lang="en-US" dirty="0"/>
          </a:p>
        </p:txBody>
      </p:sp>
    </p:spTree>
    <p:extLst>
      <p:ext uri="{BB962C8B-B14F-4D97-AF65-F5344CB8AC3E}">
        <p14:creationId xmlns:p14="http://schemas.microsoft.com/office/powerpoint/2010/main" val="35565348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worry!</a:t>
            </a:r>
            <a:endParaRPr lang="en-US" dirty="0"/>
          </a:p>
        </p:txBody>
      </p:sp>
      <p:pic>
        <p:nvPicPr>
          <p:cNvPr id="4" name="Picture 3" descr="IMG_6703.jpg"/>
          <p:cNvPicPr>
            <a:picLocks noChangeAspect="1"/>
          </p:cNvPicPr>
          <p:nvPr/>
        </p:nvPicPr>
        <p:blipFill rotWithShape="1">
          <a:blip r:embed="rId2">
            <a:extLst>
              <a:ext uri="{28A0092B-C50C-407E-A947-70E740481C1C}">
                <a14:useLocalDpi xmlns:a14="http://schemas.microsoft.com/office/drawing/2010/main" val="0"/>
              </a:ext>
            </a:extLst>
          </a:blip>
          <a:srcRect r="4659" b="17433"/>
          <a:stretch/>
        </p:blipFill>
        <p:spPr>
          <a:xfrm>
            <a:off x="1128721" y="1752600"/>
            <a:ext cx="6914933" cy="4733111"/>
          </a:xfrm>
          <a:prstGeom prst="rect">
            <a:avLst/>
          </a:prstGeom>
        </p:spPr>
      </p:pic>
    </p:spTree>
    <p:extLst>
      <p:ext uri="{BB962C8B-B14F-4D97-AF65-F5344CB8AC3E}">
        <p14:creationId xmlns:p14="http://schemas.microsoft.com/office/powerpoint/2010/main" val="9401805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63"/>
            <a:ext cx="8229600" cy="1143000"/>
          </a:xfrm>
        </p:spPr>
        <p:txBody>
          <a:bodyPr/>
          <a:lstStyle/>
          <a:p>
            <a:r>
              <a:rPr lang="en-US" dirty="0" smtClean="0"/>
              <a:t>Scenario</a:t>
            </a:r>
            <a:endParaRPr lang="en-US" dirty="0"/>
          </a:p>
        </p:txBody>
      </p:sp>
      <p:sp>
        <p:nvSpPr>
          <p:cNvPr id="4" name="Rectangle 3"/>
          <p:cNvSpPr/>
          <p:nvPr/>
        </p:nvSpPr>
        <p:spPr>
          <a:xfrm>
            <a:off x="142875" y="1476375"/>
            <a:ext cx="8842375" cy="5262980"/>
          </a:xfrm>
          <a:prstGeom prst="rect">
            <a:avLst/>
          </a:prstGeom>
        </p:spPr>
        <p:txBody>
          <a:bodyPr wrap="square">
            <a:spAutoFit/>
          </a:bodyPr>
          <a:lstStyle/>
          <a:p>
            <a:pPr marL="457200" indent="-457200">
              <a:buFont typeface="Arial"/>
              <a:buChar char="•"/>
            </a:pPr>
            <a:r>
              <a:rPr lang="en-US" sz="2800" dirty="0"/>
              <a:t>A patient arrives via ambulance to your facility 2 days after he was injured during a bull riding event at a rodeo. </a:t>
            </a:r>
            <a:r>
              <a:rPr lang="en-US" sz="2800" dirty="0" smtClean="0"/>
              <a:t>He </a:t>
            </a:r>
            <a:r>
              <a:rPr lang="en-US" sz="2800" dirty="0"/>
              <a:t>was bucked off of the bull but was not trampled. </a:t>
            </a:r>
            <a:endParaRPr lang="en-US" sz="2800" dirty="0" smtClean="0"/>
          </a:p>
          <a:p>
            <a:pPr marL="457200" indent="-457200">
              <a:buFont typeface="Arial"/>
              <a:buChar char="•"/>
            </a:pPr>
            <a:r>
              <a:rPr lang="en-US" sz="2800" dirty="0" smtClean="0"/>
              <a:t>He </a:t>
            </a:r>
            <a:r>
              <a:rPr lang="en-US" sz="2800" dirty="0"/>
              <a:t>was seen at an emergency </a:t>
            </a:r>
            <a:r>
              <a:rPr lang="en-US" sz="2800" dirty="0" smtClean="0"/>
              <a:t>department, </a:t>
            </a:r>
            <a:r>
              <a:rPr lang="en-US" sz="2800" dirty="0"/>
              <a:t>near the </a:t>
            </a:r>
            <a:r>
              <a:rPr lang="en-US" sz="2800" dirty="0" smtClean="0"/>
              <a:t>event, </a:t>
            </a:r>
            <a:r>
              <a:rPr lang="en-US" sz="2800" dirty="0"/>
              <a:t>a few hours after the </a:t>
            </a:r>
            <a:r>
              <a:rPr lang="en-US" sz="2800" dirty="0" smtClean="0"/>
              <a:t>incident. A </a:t>
            </a:r>
            <a:r>
              <a:rPr lang="en-US" sz="2800" dirty="0"/>
              <a:t>chest </a:t>
            </a:r>
            <a:r>
              <a:rPr lang="en-US" sz="2800" dirty="0" smtClean="0"/>
              <a:t>x-ray </a:t>
            </a:r>
            <a:r>
              <a:rPr lang="en-US" sz="2800" dirty="0"/>
              <a:t>was performed which showed 3 rib fractures and he was discharged to home with pain medication. </a:t>
            </a:r>
            <a:endParaRPr lang="en-US" sz="2800" dirty="0" smtClean="0"/>
          </a:p>
          <a:p>
            <a:pPr marL="457200" indent="-457200">
              <a:buFont typeface="Arial"/>
              <a:buChar char="•"/>
            </a:pPr>
            <a:r>
              <a:rPr lang="en-US" sz="2800" dirty="0" smtClean="0"/>
              <a:t>He requires admission to your facility for pain control.</a:t>
            </a:r>
            <a:endParaRPr lang="en-US" sz="2800" dirty="0"/>
          </a:p>
          <a:p>
            <a:r>
              <a:rPr lang="en-US" sz="2800" dirty="0"/>
              <a:t> </a:t>
            </a:r>
          </a:p>
        </p:txBody>
      </p:sp>
    </p:spTree>
    <p:extLst>
      <p:ext uri="{BB962C8B-B14F-4D97-AF65-F5344CB8AC3E}">
        <p14:creationId xmlns:p14="http://schemas.microsoft.com/office/powerpoint/2010/main" val="23111678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Inclusion?</a:t>
            </a:r>
            <a:endParaRPr lang="en-US" dirty="0"/>
          </a:p>
        </p:txBody>
      </p:sp>
      <p:sp>
        <p:nvSpPr>
          <p:cNvPr id="4" name="Rectangle 3"/>
          <p:cNvSpPr/>
          <p:nvPr/>
        </p:nvSpPr>
        <p:spPr>
          <a:xfrm>
            <a:off x="457200" y="1873250"/>
            <a:ext cx="8229600" cy="2677656"/>
          </a:xfrm>
          <a:prstGeom prst="rect">
            <a:avLst/>
          </a:prstGeom>
        </p:spPr>
        <p:txBody>
          <a:bodyPr wrap="square">
            <a:spAutoFit/>
          </a:bodyPr>
          <a:lstStyle/>
          <a:p>
            <a:r>
              <a:rPr lang="en-US" sz="2800" dirty="0"/>
              <a:t>What do you report to the State Trauma Registry for Reencounter/Readmission?</a:t>
            </a:r>
          </a:p>
          <a:p>
            <a:pPr marL="514350" lvl="0" indent="-514350">
              <a:buAutoNum type="alphaUcPeriod"/>
            </a:pPr>
            <a:r>
              <a:rPr lang="en-US" sz="2800" dirty="0" smtClean="0"/>
              <a:t>Yes </a:t>
            </a:r>
          </a:p>
          <a:p>
            <a:pPr marL="514350" lvl="0" indent="-514350">
              <a:buAutoNum type="alphaUcPeriod"/>
            </a:pPr>
            <a:r>
              <a:rPr lang="en-US" sz="2800" dirty="0" smtClean="0"/>
              <a:t>No</a:t>
            </a:r>
            <a:endParaRPr lang="en-US" sz="2800" dirty="0"/>
          </a:p>
          <a:p>
            <a:pPr lvl="0"/>
            <a:r>
              <a:rPr lang="en-US" sz="2800" dirty="0"/>
              <a:t>C</a:t>
            </a:r>
            <a:r>
              <a:rPr lang="en-US" sz="2800" dirty="0" smtClean="0"/>
              <a:t>. Nothing, this does not meet inclusion criteria</a:t>
            </a:r>
            <a:endParaRPr lang="en-US" sz="2800" dirty="0"/>
          </a:p>
        </p:txBody>
      </p:sp>
      <p:sp>
        <p:nvSpPr>
          <p:cNvPr id="5" name="Rectangle 4"/>
          <p:cNvSpPr/>
          <p:nvPr/>
        </p:nvSpPr>
        <p:spPr>
          <a:xfrm>
            <a:off x="457200" y="5233085"/>
            <a:ext cx="8229600" cy="584776"/>
          </a:xfrm>
          <a:prstGeom prst="rect">
            <a:avLst/>
          </a:prstGeom>
        </p:spPr>
        <p:txBody>
          <a:bodyPr wrap="square">
            <a:spAutoFit/>
          </a:bodyPr>
          <a:lstStyle/>
          <a:p>
            <a:pPr algn="ctr"/>
            <a:r>
              <a:rPr lang="en-US" sz="3200" b="1" i="1" dirty="0"/>
              <a:t>Correct Answer </a:t>
            </a:r>
            <a:r>
              <a:rPr lang="en-US" sz="3200" b="1" i="1" dirty="0" smtClean="0"/>
              <a:t>A. Yes</a:t>
            </a:r>
            <a:endParaRPr lang="en-US" sz="3200" b="1" dirty="0"/>
          </a:p>
        </p:txBody>
      </p:sp>
    </p:spTree>
    <p:extLst>
      <p:ext uri="{BB962C8B-B14F-4D97-AF65-F5344CB8AC3E}">
        <p14:creationId xmlns:p14="http://schemas.microsoft.com/office/powerpoint/2010/main" val="1051132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214</TotalTime>
  <Words>1534</Words>
  <Application>Microsoft Macintosh PowerPoint</Application>
  <PresentationFormat>On-screen Show (4:3)</PresentationFormat>
  <Paragraphs>161</Paragraphs>
  <Slides>33</Slides>
  <Notes>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Apothecary</vt:lpstr>
      <vt:lpstr>IRR and Process Improvement</vt:lpstr>
      <vt:lpstr>What is inter-rater reliability?</vt:lpstr>
      <vt:lpstr>Why do we do it?</vt:lpstr>
      <vt:lpstr>How to we do it?</vt:lpstr>
      <vt:lpstr>But….. What fields? </vt:lpstr>
      <vt:lpstr>Level I-III Scenario</vt:lpstr>
      <vt:lpstr>Don’t worry!</vt:lpstr>
      <vt:lpstr>Scenario</vt:lpstr>
      <vt:lpstr>Inclusion?</vt:lpstr>
      <vt:lpstr>Rationale</vt:lpstr>
      <vt:lpstr>E-code</vt:lpstr>
      <vt:lpstr>Rationale</vt:lpstr>
      <vt:lpstr>Comorbidity/Pre-existing Conditions </vt:lpstr>
      <vt:lpstr>Rationale</vt:lpstr>
      <vt:lpstr>Hospital Events/Complications</vt:lpstr>
      <vt:lpstr>Hospital Events/Complications</vt:lpstr>
      <vt:lpstr>Hospital events/complications</vt:lpstr>
      <vt:lpstr>Rationale</vt:lpstr>
      <vt:lpstr>NTDB/TQIP Personnel Explanation</vt:lpstr>
      <vt:lpstr>Level Iv and V Scenario</vt:lpstr>
      <vt:lpstr>Ready??</vt:lpstr>
      <vt:lpstr>CDPHE Trauma Data Spreadsheet Scenario</vt:lpstr>
      <vt:lpstr>Scenario Continued</vt:lpstr>
      <vt:lpstr>Injury Description and Circumstances: Free text</vt:lpstr>
      <vt:lpstr>Rationale</vt:lpstr>
      <vt:lpstr>ED Disposition</vt:lpstr>
      <vt:lpstr>Rationale</vt:lpstr>
      <vt:lpstr>Diagnosis Description: free text</vt:lpstr>
      <vt:lpstr>Rationale</vt:lpstr>
      <vt:lpstr>Transfer mode out of your facility</vt:lpstr>
      <vt:lpstr>Hospital Discharge Date</vt:lpstr>
      <vt:lpstr>Performance Improvement</vt:lpstr>
      <vt:lpstr>TNC/TPM PI Committee Thanks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Vega</dc:creator>
  <cp:lastModifiedBy>Stephanie Vega</cp:lastModifiedBy>
  <cp:revision>23</cp:revision>
  <dcterms:created xsi:type="dcterms:W3CDTF">2018-11-12T16:37:31Z</dcterms:created>
  <dcterms:modified xsi:type="dcterms:W3CDTF">2018-12-13T03:39:21Z</dcterms:modified>
</cp:coreProperties>
</file>